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4" r:id="rId1"/>
  </p:sldMasterIdLst>
  <p:notesMasterIdLst>
    <p:notesMasterId r:id="rId71"/>
  </p:notesMasterIdLst>
  <p:sldIdLst>
    <p:sldId id="354" r:id="rId2"/>
    <p:sldId id="380" r:id="rId3"/>
    <p:sldId id="436" r:id="rId4"/>
    <p:sldId id="467" r:id="rId5"/>
    <p:sldId id="442" r:id="rId6"/>
    <p:sldId id="434" r:id="rId7"/>
    <p:sldId id="449" r:id="rId8"/>
    <p:sldId id="457" r:id="rId9"/>
    <p:sldId id="456" r:id="rId10"/>
    <p:sldId id="451" r:id="rId11"/>
    <p:sldId id="465" r:id="rId12"/>
    <p:sldId id="464" r:id="rId13"/>
    <p:sldId id="450" r:id="rId14"/>
    <p:sldId id="466" r:id="rId15"/>
    <p:sldId id="458" r:id="rId16"/>
    <p:sldId id="468" r:id="rId17"/>
    <p:sldId id="443" r:id="rId18"/>
    <p:sldId id="446" r:id="rId19"/>
    <p:sldId id="459" r:id="rId20"/>
    <p:sldId id="452" r:id="rId21"/>
    <p:sldId id="473" r:id="rId22"/>
    <p:sldId id="496" r:id="rId23"/>
    <p:sldId id="492" r:id="rId24"/>
    <p:sldId id="493" r:id="rId25"/>
    <p:sldId id="497" r:id="rId26"/>
    <p:sldId id="498" r:id="rId27"/>
    <p:sldId id="499" r:id="rId28"/>
    <p:sldId id="500" r:id="rId29"/>
    <p:sldId id="476" r:id="rId30"/>
    <p:sldId id="477" r:id="rId31"/>
    <p:sldId id="501" r:id="rId32"/>
    <p:sldId id="494" r:id="rId33"/>
    <p:sldId id="481" r:id="rId34"/>
    <p:sldId id="482" r:id="rId35"/>
    <p:sldId id="488" r:id="rId36"/>
    <p:sldId id="489" r:id="rId37"/>
    <p:sldId id="490" r:id="rId38"/>
    <p:sldId id="491" r:id="rId39"/>
    <p:sldId id="480" r:id="rId40"/>
    <p:sldId id="495" r:id="rId41"/>
    <p:sldId id="479" r:id="rId42"/>
    <p:sldId id="478" r:id="rId43"/>
    <p:sldId id="475" r:id="rId44"/>
    <p:sldId id="462" r:id="rId45"/>
    <p:sldId id="463" r:id="rId46"/>
    <p:sldId id="474" r:id="rId47"/>
    <p:sldId id="453" r:id="rId48"/>
    <p:sldId id="470" r:id="rId49"/>
    <p:sldId id="471" r:id="rId50"/>
    <p:sldId id="472" r:id="rId51"/>
    <p:sldId id="454" r:id="rId52"/>
    <p:sldId id="469" r:id="rId53"/>
    <p:sldId id="483" r:id="rId54"/>
    <p:sldId id="444" r:id="rId55"/>
    <p:sldId id="437" r:id="rId56"/>
    <p:sldId id="438" r:id="rId57"/>
    <p:sldId id="439" r:id="rId58"/>
    <p:sldId id="440" r:id="rId59"/>
    <p:sldId id="441" r:id="rId60"/>
    <p:sldId id="461" r:id="rId61"/>
    <p:sldId id="485" r:id="rId62"/>
    <p:sldId id="486" r:id="rId63"/>
    <p:sldId id="487" r:id="rId64"/>
    <p:sldId id="435" r:id="rId65"/>
    <p:sldId id="433" r:id="rId66"/>
    <p:sldId id="455" r:id="rId67"/>
    <p:sldId id="432" r:id="rId68"/>
    <p:sldId id="445" r:id="rId69"/>
    <p:sldId id="369" r:id="rId7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styanax Kanakakis" initials="" lastIdx="3" clrIdx="0"/>
  <p:cmAuthor id="1" name="Christopher Ferris" initials="" lastIdx="6" clrIdx="1"/>
  <p:cmAuthor id="2" name="Brian Behlendorf" initials="" lastIdx="4" clrIdx="2"/>
  <p:cmAuthor id="3" name="Greg Wallace" initials="" lastIdx="10" clrIdx="3"/>
  <p:cmAuthor id="4" name="Travin Keith" initials="" lastIdx="10" clrIdx="4"/>
  <p:cmAuthor id="5" name="Anonymous" initials="" lastIdx="1" clrIdx="5"/>
  <p:cmAuthor id="6" name="Dan O'Prey" initials="" lastIdx="6"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595959"/>
    <a:srgbClr val="6DCCDE"/>
    <a:srgbClr val="F6F6F6"/>
    <a:srgbClr val="000000"/>
    <a:srgbClr val="CDCDCD"/>
    <a:srgbClr val="959595"/>
    <a:srgbClr val="F7F7F7"/>
    <a:srgbClr val="6ECCDE"/>
    <a:srgbClr val="C7C7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8A1D5F9-AFFA-401E-AC10-454C56AC4A86}">
  <a:tblStyle styleId="{28A1D5F9-AFFA-401E-AC10-454C56AC4A8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9" autoAdjust="0"/>
    <p:restoredTop sz="77442" autoAdjust="0"/>
  </p:normalViewPr>
  <p:slideViewPr>
    <p:cSldViewPr snapToGrid="0" snapToObjects="1">
      <p:cViewPr varScale="1">
        <p:scale>
          <a:sx n="69" d="100"/>
          <a:sy n="69" d="100"/>
        </p:scale>
        <p:origin x="-488" y="-112"/>
      </p:cViewPr>
      <p:guideLst>
        <p:guide orient="horz" pos="1620"/>
        <p:guide pos="2880"/>
      </p:guideLst>
    </p:cSldViewPr>
  </p:slideViewPr>
  <p:notesTextViewPr>
    <p:cViewPr>
      <p:scale>
        <a:sx n="1" d="1"/>
        <a:sy n="1" d="1"/>
      </p:scale>
      <p:origin x="0" y="0"/>
    </p:cViewPr>
  </p:notesTextViewPr>
  <p:sorterViewPr>
    <p:cViewPr>
      <p:scale>
        <a:sx n="66" d="100"/>
        <a:sy n="66" d="100"/>
      </p:scale>
      <p:origin x="0" y="307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slide" Target="slides/slide69.xml"/><Relationship Id="rId71" Type="http://schemas.openxmlformats.org/officeDocument/2006/relationships/notesMaster" Target="notesMasters/notesMaster1.xml"/><Relationship Id="rId72" Type="http://schemas.openxmlformats.org/officeDocument/2006/relationships/printerSettings" Target="printerSettings/printerSettings1.bin"/><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commentAuthors" Target="commentAuthors.xml"/><Relationship Id="rId74" Type="http://schemas.openxmlformats.org/officeDocument/2006/relationships/presProps" Target="presProps.xml"/><Relationship Id="rId75" Type="http://schemas.openxmlformats.org/officeDocument/2006/relationships/viewProps" Target="viewProps.xml"/><Relationship Id="rId76" Type="http://schemas.openxmlformats.org/officeDocument/2006/relationships/theme" Target="theme/theme1.xml"/><Relationship Id="rId77" Type="http://schemas.openxmlformats.org/officeDocument/2006/relationships/tableStyles" Target="tableStyles.xml"/><Relationship Id="rId78" Type="http://schemas.microsoft.com/office/2015/10/relationships/revisionInfo" Target="revisionInfo.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8.png>
</file>

<file path=ppt/media/image19.png>
</file>

<file path=ppt/media/image2.png>
</file>

<file path=ppt/media/image20.png>
</file>

<file path=ppt/media/image27.png>
</file>

<file path=ppt/media/image28.png>
</file>

<file path=ppt/media/image29.png>
</file>

<file path=ppt/media/image3.png>
</file>

<file path=ppt/media/image4.jpeg>
</file>

<file path=ppt/media/image49.png>
</file>

<file path=ppt/media/image5.png>
</file>

<file path=ppt/media/image50.png>
</file>

<file path=ppt/media/image51.png>
</file>

<file path=ppt/media/image52.png>
</file>

<file path=ppt/media/image54.png>
</file>

<file path=ppt/media/image55.png>
</file>

<file path=ppt/media/image56.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1pPr>
            <a:lvl2pPr marL="457200" marR="0" lvl="1"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2pPr>
            <a:lvl3pPr marL="914400" marR="0" lvl="2"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3pPr>
            <a:lvl4pPr marL="1371600" marR="0" lvl="3"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4pPr>
            <a:lvl5pPr marL="1828800" marR="0" lvl="4"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5pPr>
            <a:lvl6pPr marL="2286000" marR="0" lvl="5"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6pPr>
            <a:lvl7pPr marL="2743200" marR="0" lvl="6"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7pPr>
            <a:lvl8pPr marL="3200400" marR="0" lvl="7"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8pPr>
            <a:lvl9pPr marL="3657600" marR="0" lvl="8"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591801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91895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Mandy prompt </a:t>
            </a:r>
            <a:r>
              <a:rPr lang="en-US" dirty="0" err="1"/>
              <a:t>Ferd</a:t>
            </a:r>
            <a:r>
              <a:rPr lang="en-US" dirty="0"/>
              <a:t> about how involvement of ING has shaped the program and </a:t>
            </a:r>
            <a:r>
              <a:rPr lang="en-US" dirty="0" err="1"/>
              <a:t>Ferd</a:t>
            </a:r>
            <a:r>
              <a:rPr lang="en-US" dirty="0"/>
              <a:t> on how ING benefits from being involved. Please get into business and technical specifics – focus on VALUE derived</a:t>
            </a:r>
          </a:p>
        </p:txBody>
      </p:sp>
    </p:spTree>
    <p:extLst>
      <p:ext uri="{BB962C8B-B14F-4D97-AF65-F5344CB8AC3E}">
        <p14:creationId xmlns:p14="http://schemas.microsoft.com/office/powerpoint/2010/main" val="1112420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Arial"/>
              <a:buNone/>
            </a:pPr>
            <a:endParaRPr lang="en-US" sz="1100" b="0" i="0" u="none" strike="sng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29269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Shape 11"/>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38467"/>
          <a:stretch/>
        </p:blipFill>
        <p:spPr>
          <a:xfrm>
            <a:off x="0" y="1393373"/>
            <a:ext cx="9144000" cy="3750128"/>
          </a:xfrm>
          <a:prstGeom prst="rect">
            <a:avLst/>
          </a:prstGeom>
        </p:spPr>
      </p:pic>
      <p:sp>
        <p:nvSpPr>
          <p:cNvPr id="16" name="Shape 10"/>
          <p:cNvSpPr/>
          <p:nvPr userDrawn="1"/>
        </p:nvSpPr>
        <p:spPr>
          <a:xfrm rot="10800000" flipH="1">
            <a:off x="0" y="-2"/>
            <a:ext cx="9144000" cy="1393374"/>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9823"/>
            <a:ext cx="1011335" cy="631748"/>
          </a:xfrm>
          <a:prstGeom prst="rect">
            <a:avLst/>
          </a:prstGeom>
        </p:spPr>
      </p:pic>
      <p:sp>
        <p:nvSpPr>
          <p:cNvPr id="13" name="Shape 10"/>
          <p:cNvSpPr/>
          <p:nvPr userDrawn="1"/>
        </p:nvSpPr>
        <p:spPr>
          <a:xfrm rot="10800000" flipH="1">
            <a:off x="0" y="4978036"/>
            <a:ext cx="9144000" cy="165463"/>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5"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7"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smtClean="0"/>
              <a:t>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Shape 11"/>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05"/>
          <a:stretch/>
        </p:blipFill>
        <p:spPr>
          <a:xfrm>
            <a:off x="0" y="0"/>
            <a:ext cx="9144000" cy="51435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5880"/>
            <a:ext cx="1011335" cy="631748"/>
          </a:xfrm>
          <a:prstGeom prst="rect">
            <a:avLst/>
          </a:prstGeom>
        </p:spPr>
      </p:pic>
      <p:sp>
        <p:nvSpPr>
          <p:cNvPr id="16" name="Shape 10"/>
          <p:cNvSpPr/>
          <p:nvPr userDrawn="1"/>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6" name="Shape 15"/>
          <p:cNvSpPr txBox="1">
            <a:spLocks noGrp="1"/>
          </p:cNvSpPr>
          <p:nvPr>
            <p:ph type="title" hasCustomPrompt="1"/>
          </p:nvPr>
        </p:nvSpPr>
        <p:spPr>
          <a:xfrm>
            <a:off x="328344" y="1876358"/>
            <a:ext cx="8118191"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small">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smtClean="0"/>
              <a:t>Title</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bg>
      <p:bgPr>
        <a:solidFill>
          <a:srgbClr val="F6F6F6"/>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0" y="231021"/>
            <a:ext cx="8520599" cy="564772"/>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18" name="Shape 1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dirty="0">
              <a:solidFill>
                <a:srgbClr val="434343"/>
              </a:solidFill>
              <a:latin typeface="Arial"/>
              <a:ea typeface="Arial"/>
              <a:cs typeface="Arial"/>
              <a:sym typeface="Arial"/>
            </a:endParaRPr>
          </a:p>
        </p:txBody>
      </p:sp>
      <p:sp>
        <p:nvSpPr>
          <p:cNvPr id="2" name="TextBox 1"/>
          <p:cNvSpPr txBox="1"/>
          <p:nvPr userDrawn="1"/>
        </p:nvSpPr>
        <p:spPr>
          <a:xfrm>
            <a:off x="188068" y="4944576"/>
            <a:ext cx="833883" cy="246221"/>
          </a:xfrm>
          <a:prstGeom prst="rect">
            <a:avLst/>
          </a:prstGeom>
          <a:noFill/>
        </p:spPr>
        <p:txBody>
          <a:bodyPr wrap="none" rtlCol="0">
            <a:spAutoFit/>
          </a:bodyPr>
          <a:lstStyle/>
          <a:p>
            <a:r>
              <a:rPr lang="en-US" sz="1000" dirty="0">
                <a:solidFill>
                  <a:schemeClr val="bg2"/>
                </a:solidFill>
              </a:rPr>
              <a:t>@ODPiOrg</a:t>
            </a:r>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idx="13"/>
          </p:nvPr>
        </p:nvSpPr>
        <p:spPr>
          <a:xfrm>
            <a:off x="311150" y="1114425"/>
            <a:ext cx="8521700" cy="3533775"/>
          </a:xfrm>
        </p:spPr>
        <p:txBody>
          <a:bodyPr vert="horz"/>
          <a:lstStyle>
            <a:lvl1pPr marL="285750" indent="-285750">
              <a:lnSpc>
                <a:spcPct val="100000"/>
              </a:lnSpc>
              <a:spcBef>
                <a:spcPts val="600"/>
              </a:spcBef>
              <a:spcAft>
                <a:spcPts val="1600"/>
              </a:spcAft>
              <a:buClr>
                <a:schemeClr val="accent1"/>
              </a:buClr>
              <a:buFont typeface="Arial"/>
              <a:buChar char="•"/>
              <a:defRPr sz="2400">
                <a:solidFill>
                  <a:srgbClr val="2C2C2C"/>
                </a:solidFill>
              </a:defRPr>
            </a:lvl1pPr>
            <a:lvl2pPr marL="742950" indent="-285750">
              <a:lnSpc>
                <a:spcPct val="100000"/>
              </a:lnSpc>
              <a:buClr>
                <a:schemeClr val="accent1"/>
              </a:buClr>
              <a:buFont typeface="Arial"/>
              <a:buChar char="•"/>
              <a:defRPr sz="1800">
                <a:solidFill>
                  <a:srgbClr val="2C2C2C"/>
                </a:solidFill>
              </a:defRPr>
            </a:lvl2pPr>
            <a:lvl3pPr marL="1200150" indent="-285750">
              <a:lnSpc>
                <a:spcPct val="100000"/>
              </a:lnSpc>
              <a:buClr>
                <a:schemeClr val="accent1"/>
              </a:buClr>
              <a:buFont typeface="Arial"/>
              <a:buChar char="•"/>
              <a:defRPr sz="1800">
                <a:solidFill>
                  <a:srgbClr val="2C2C2C"/>
                </a:solidFill>
              </a:defRPr>
            </a:lvl3pPr>
            <a:lvl4pPr marL="1657350" indent="-285750">
              <a:lnSpc>
                <a:spcPct val="100000"/>
              </a:lnSpc>
              <a:buClr>
                <a:schemeClr val="accent1"/>
              </a:buClr>
              <a:buFont typeface="Arial"/>
              <a:buChar char="•"/>
              <a:defRPr sz="1800">
                <a:solidFill>
                  <a:srgbClr val="2C2C2C"/>
                </a:solidFill>
              </a:defRPr>
            </a:lvl4pPr>
            <a:lvl5pPr marL="2114550" indent="-285750">
              <a:lnSpc>
                <a:spcPct val="100000"/>
              </a:lnSpc>
              <a:buClr>
                <a:schemeClr val="accent1"/>
              </a:buClr>
              <a:buFont typeface="Arial"/>
              <a:buChar char="•"/>
              <a:defRPr sz="1800">
                <a:solidFill>
                  <a:srgbClr val="2C2C2C"/>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0182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Rectangle 2"/>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hape 17"/>
          <p:cNvSpPr txBox="1">
            <a:spLocks noGrp="1"/>
          </p:cNvSpPr>
          <p:nvPr>
            <p:ph type="title" hasCustomPrompt="1"/>
          </p:nvPr>
        </p:nvSpPr>
        <p:spPr>
          <a:xfrm>
            <a:off x="311700" y="231021"/>
            <a:ext cx="8520599" cy="564772"/>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Tree>
    <p:extLst>
      <p:ext uri="{BB962C8B-B14F-4D97-AF65-F5344CB8AC3E}">
        <p14:creationId xmlns:p14="http://schemas.microsoft.com/office/powerpoint/2010/main" val="3309890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599" cy="572699"/>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52400" y="1027301"/>
            <a:ext cx="4305300" cy="3716151"/>
          </a:xfrm>
        </p:spPr>
        <p:txBody>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8776" y="1027301"/>
            <a:ext cx="4305300" cy="3716151"/>
          </a:xfrm>
        </p:spPr>
        <p:txBody>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0040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bove) + content (1-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13" y="1095310"/>
            <a:ext cx="8541385" cy="3241992"/>
          </a:xfrm>
        </p:spPr>
        <p:txBody>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itle 6"/>
          <p:cNvSpPr>
            <a:spLocks noGrp="1"/>
          </p:cNvSpPr>
          <p:nvPr>
            <p:ph type="title"/>
          </p:nvPr>
        </p:nvSpPr>
        <p:spPr>
          <a:xfrm>
            <a:off x="228610" y="173736"/>
            <a:ext cx="4474777" cy="914400"/>
          </a:xfrm>
          <a:prstGeom prst="rect">
            <a:avLst/>
          </a:prstGeom>
        </p:spPr>
        <p:txBody>
          <a:bodyPr/>
          <a:lstStyle/>
          <a:p>
            <a:r>
              <a:rPr lang="en-US" noProof="0"/>
              <a:t>Click to edit Master title style</a:t>
            </a:r>
          </a:p>
        </p:txBody>
      </p:sp>
      <p:sp>
        <p:nvSpPr>
          <p:cNvPr id="4" name="Date Placeholder 3"/>
          <p:cNvSpPr>
            <a:spLocks noGrp="1"/>
          </p:cNvSpPr>
          <p:nvPr>
            <p:ph type="dt" sz="half" idx="10"/>
          </p:nvPr>
        </p:nvSpPr>
        <p:spPr>
          <a:xfrm>
            <a:off x="1816299" y="4718447"/>
            <a:ext cx="914400" cy="201216"/>
          </a:xfrm>
          <a:prstGeom prst="rect">
            <a:avLst/>
          </a:prstGeom>
        </p:spPr>
        <p:txBody>
          <a:bodyPr lIns="91438" tIns="45719" rIns="91438" bIns="45719"/>
          <a:lstStyle>
            <a:lvl1pPr>
              <a:defRPr>
                <a:solidFill>
                  <a:srgbClr val="464646"/>
                </a:solidFill>
              </a:defRPr>
            </a:lvl1pPr>
          </a:lstStyle>
          <a:p>
            <a:pPr>
              <a:defRPr/>
            </a:pPr>
            <a:endParaRPr lang="en-US"/>
          </a:p>
        </p:txBody>
      </p:sp>
      <p:sp>
        <p:nvSpPr>
          <p:cNvPr id="5" name="Footer Placeholder 4"/>
          <p:cNvSpPr>
            <a:spLocks noGrp="1"/>
          </p:cNvSpPr>
          <p:nvPr>
            <p:ph type="ftr" sz="quarter" idx="11"/>
          </p:nvPr>
        </p:nvSpPr>
        <p:spPr>
          <a:xfrm>
            <a:off x="969169" y="4718447"/>
            <a:ext cx="847130" cy="201216"/>
          </a:xfrm>
          <a:prstGeom prst="rect">
            <a:avLst/>
          </a:prstGeom>
        </p:spPr>
        <p:txBody>
          <a:bodyPr lIns="91438" tIns="45719" rIns="91438" bIns="45719"/>
          <a:lstStyle>
            <a:lvl1pPr>
              <a:defRPr>
                <a:solidFill>
                  <a:srgbClr val="464646"/>
                </a:solidFill>
              </a:defRPr>
            </a:lvl1pPr>
          </a:lstStyle>
          <a:p>
            <a:pPr>
              <a:defRPr/>
            </a:pPr>
            <a:endParaRPr lang="en-US"/>
          </a:p>
        </p:txBody>
      </p:sp>
      <p:sp>
        <p:nvSpPr>
          <p:cNvPr id="6" name="Slide Number Placeholder 5"/>
          <p:cNvSpPr>
            <a:spLocks noGrp="1"/>
          </p:cNvSpPr>
          <p:nvPr>
            <p:ph type="sldNum" sz="quarter" idx="12"/>
          </p:nvPr>
        </p:nvSpPr>
        <p:spPr>
          <a:xfrm>
            <a:off x="230386" y="4718447"/>
            <a:ext cx="457200" cy="201216"/>
          </a:xfrm>
          <a:prstGeom prst="rect">
            <a:avLst/>
          </a:prstGeom>
        </p:spPr>
        <p:txBody>
          <a:bodyPr lIns="91438" tIns="45719" rIns="91438" bIns="45719"/>
          <a:lstStyle>
            <a:lvl1pPr>
              <a:defRPr>
                <a:solidFill>
                  <a:srgbClr val="464646"/>
                </a:solidFill>
              </a:defRPr>
            </a:lvl1pPr>
          </a:lstStyle>
          <a:p>
            <a:pPr>
              <a:defRPr/>
            </a:pPr>
            <a:fld id="{096FB00F-4919-F947-BA95-2FDD29F95F53}" type="slidenum">
              <a:rPr lang="en-US"/>
              <a:pPr>
                <a:defRPr/>
              </a:pPr>
              <a:t>‹#›</a:t>
            </a:fld>
            <a:endParaRPr lang="en-US" dirty="0"/>
          </a:p>
        </p:txBody>
      </p:sp>
    </p:spTree>
    <p:extLst>
      <p:ext uri="{BB962C8B-B14F-4D97-AF65-F5344CB8AC3E}">
        <p14:creationId xmlns:p14="http://schemas.microsoft.com/office/powerpoint/2010/main" val="3924712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599" cy="572699"/>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41977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311701"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a:solidFill>
                <a:srgbClr val="434343"/>
              </a:solidFill>
              <a:latin typeface="Arial"/>
              <a:ea typeface="Arial"/>
              <a:cs typeface="Arial"/>
              <a:sym typeface="Arial"/>
            </a:endParaRPr>
          </a:p>
        </p:txBody>
      </p:sp>
      <p:sp>
        <p:nvSpPr>
          <p:cNvPr id="9" name="Shape 9"/>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10" name="Shape 10"/>
          <p:cNvSpPr/>
          <p:nvPr/>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 name="Title Placeholder 1"/>
          <p:cNvSpPr>
            <a:spLocks noGrp="1"/>
          </p:cNvSpPr>
          <p:nvPr>
            <p:ph type="title"/>
          </p:nvPr>
        </p:nvSpPr>
        <p:spPr>
          <a:xfrm>
            <a:off x="311701" y="206375"/>
            <a:ext cx="8520599" cy="857250"/>
          </a:xfrm>
          <a:prstGeom prst="rect">
            <a:avLst/>
          </a:prstGeom>
        </p:spPr>
        <p:txBody>
          <a:bodyPr vert="horz" lIns="91440" tIns="45720" rIns="91440" bIns="45720" rtlCol="0" anchor="ctr">
            <a:normAutofit/>
          </a:bodyPr>
          <a:lstStyle/>
          <a:p>
            <a:r>
              <a:rPr lang="en-US" smtClean="0"/>
              <a:t>Click to edit Master title style</a:t>
            </a:r>
            <a:endParaRPr lang="en-GB"/>
          </a:p>
        </p:txBody>
      </p:sp>
    </p:spTree>
  </p:cSld>
  <p:clrMap bg1="lt1" tx1="dk1" bg2="dk2" tx2="lt2" accent1="accent1" accent2="accent2" accent3="accent3" accent4="accent4" accent5="accent5" accent6="accent6" hlink="hlink" folHlink="folHlink"/>
  <p:sldLayoutIdLst>
    <p:sldLayoutId id="2147483661" r:id="rId1"/>
    <p:sldLayoutId id="2147483660" r:id="rId2"/>
    <p:sldLayoutId id="2147483649" r:id="rId3"/>
    <p:sldLayoutId id="2147483662" r:id="rId4"/>
    <p:sldLayoutId id="2147483663" r:id="rId5"/>
    <p:sldLayoutId id="2147483666" r:id="rId6"/>
    <p:sldLayoutId id="2147483667" r:id="rId7"/>
    <p:sldLayoutId id="2147483668"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Clr>
          <a:schemeClr val="accent1"/>
        </a:buClr>
        <a:buFont typeface="Arial"/>
        <a:buChar char="•"/>
        <a:defRPr sz="1400" b="0" i="0" u="none" strike="noStrike" cap="none">
          <a:solidFill>
            <a:schemeClr val="accent6">
              <a:lumMod val="50000"/>
            </a:schemeClr>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7" Type="http://schemas.openxmlformats.org/officeDocument/2006/relationships/image" Target="../media/image14.emf"/><Relationship Id="rId8" Type="http://schemas.openxmlformats.org/officeDocument/2006/relationships/image" Target="../media/image15.emf"/><Relationship Id="rId9" Type="http://schemas.openxmlformats.org/officeDocument/2006/relationships/image" Target="../media/image16.emf"/><Relationship Id="rId10" Type="http://schemas.openxmlformats.org/officeDocument/2006/relationships/hyperlink" Target="https://odpi.github.io/data-governance/coco-pharmaceuticals/personas/" TargetMode="External"/><Relationship Id="rId1" Type="http://schemas.openxmlformats.org/officeDocument/2006/relationships/slideLayout" Target="../slideLayouts/slideLayout5.xml"/><Relationship Id="rId2"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 Id="rId3" Type="http://schemas.openxmlformats.org/officeDocument/2006/relationships/hyperlink" Target="https://ec.europa.eu/info/law/law-topic/data-protection/reform/what-personal-data_e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odpi/data-governance/blob/master/data-privacy-pack/ODPi%20-%20Personal%20Data%20Categories.pdf" TargetMode="Externa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odpi/egeria" TargetMode="External"/><Relationship Id="rId4" Type="http://schemas.openxmlformats.org/officeDocument/2006/relationships/image" Target="../media/image4.jpeg"/><Relationship Id="rId1" Type="http://schemas.openxmlformats.org/officeDocument/2006/relationships/slideLayout" Target="../slideLayouts/slideLayout3.xml"/><Relationship Id="rId2" Type="http://schemas.openxmlformats.org/officeDocument/2006/relationships/hyperlink" Target="https://github.com/odpi/data-governanc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emf"/><Relationship Id="rId3"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emf"/><Relationship Id="rId3"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ico.org.uk/for-organisations/guide-to-the-general-data-protection-regulation-gdpr/accountability-and-governance/data-protection-impact-assessments/" TargetMode="External"/><Relationship Id="rId3" Type="http://schemas.openxmlformats.org/officeDocument/2006/relationships/image" Target="../media/image2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7.png"/><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odpi/data-governance" TargetMode="External"/><Relationship Id="rId3" Type="http://schemas.openxmlformats.org/officeDocument/2006/relationships/hyperlink" Target="https://github.com/odpi/egeria"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ico.org.uk/for-organisations/guide-to-the-general-data-protection-regulation-gdpr/individual-rights/"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5.xml"/><Relationship Id="rId2" Type="http://schemas.openxmlformats.org/officeDocument/2006/relationships/image" Target="../media/image30.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3.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7.png"/><Relationship Id="rId3" Type="http://schemas.openxmlformats.org/officeDocument/2006/relationships/image" Target="../media/image34.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5.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8.emf"/><Relationship Id="rId1" Type="http://schemas.openxmlformats.org/officeDocument/2006/relationships/slideLayout" Target="../slideLayouts/slideLayout3.xml"/><Relationship Id="rId2" Type="http://schemas.openxmlformats.org/officeDocument/2006/relationships/image" Target="../media/image3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9.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0.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1.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43.emf"/><Relationship Id="rId4" Type="http://schemas.openxmlformats.org/officeDocument/2006/relationships/image" Target="../media/image44.emf"/><Relationship Id="rId5" Type="http://schemas.openxmlformats.org/officeDocument/2006/relationships/image" Target="../media/image45.emf"/><Relationship Id="rId6" Type="http://schemas.openxmlformats.org/officeDocument/2006/relationships/image" Target="../media/image46.emf"/><Relationship Id="rId7" Type="http://schemas.openxmlformats.org/officeDocument/2006/relationships/image" Target="../media/image47.emf"/><Relationship Id="rId1" Type="http://schemas.openxmlformats.org/officeDocument/2006/relationships/slideLayout" Target="../slideLayouts/slideLayout3.xml"/><Relationship Id="rId2" Type="http://schemas.openxmlformats.org/officeDocument/2006/relationships/image" Target="../media/image42.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8.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51.png"/><Relationship Id="rId1" Type="http://schemas.openxmlformats.org/officeDocument/2006/relationships/slideLayout" Target="../slideLayouts/slideLayout5.xml"/><Relationship Id="rId2" Type="http://schemas.openxmlformats.org/officeDocument/2006/relationships/image" Target="../media/image49.png"/></Relationships>
</file>

<file path=ppt/slides/_rels/slide49.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52.png"/><Relationship Id="rId5" Type="http://schemas.openxmlformats.org/officeDocument/2006/relationships/image" Target="../media/image51.png"/><Relationship Id="rId1" Type="http://schemas.openxmlformats.org/officeDocument/2006/relationships/slideLayout" Target="../slideLayouts/slideLayout5.xml"/><Relationship Id="rId2" Type="http://schemas.openxmlformats.org/officeDocument/2006/relationships/image" Target="../media/image4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3.emf"/><Relationship Id="rId3" Type="http://schemas.openxmlformats.org/officeDocument/2006/relationships/image" Target="../media/image2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slide" Target="slide45.xml"/><Relationship Id="rId4" Type="http://schemas.openxmlformats.org/officeDocument/2006/relationships/slide" Target="slide59.xml"/><Relationship Id="rId5" Type="http://schemas.openxmlformats.org/officeDocument/2006/relationships/slide" Target="slide60.xml"/><Relationship Id="rId6" Type="http://schemas.openxmlformats.org/officeDocument/2006/relationships/image" Target="../media/image54.png"/><Relationship Id="rId1" Type="http://schemas.openxmlformats.org/officeDocument/2006/relationships/slideLayout" Target="../slideLayouts/slideLayout3.xml"/><Relationship Id="rId2" Type="http://schemas.openxmlformats.org/officeDocument/2006/relationships/slide" Target="slide6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6.png"/><Relationship Id="rId3" Type="http://schemas.openxmlformats.org/officeDocument/2006/relationships/image" Target="../media/image57.emf"/></Relationships>
</file>

<file path=ppt/slides/_rels/slide63.xml.rels><?xml version="1.0" encoding="UTF-8" standalone="yes"?>
<Relationships xmlns="http://schemas.openxmlformats.org/package/2006/relationships"><Relationship Id="rId3" Type="http://schemas.openxmlformats.org/officeDocument/2006/relationships/image" Target="../media/image59.png"/><Relationship Id="rId4" Type="http://schemas.openxmlformats.org/officeDocument/2006/relationships/image" Target="../media/image60.png"/><Relationship Id="rId1" Type="http://schemas.openxmlformats.org/officeDocument/2006/relationships/slideLayout" Target="../slideLayouts/slideLayout3.xml"/><Relationship Id="rId2" Type="http://schemas.openxmlformats.org/officeDocument/2006/relationships/image" Target="../media/image5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1" Type="http://schemas.openxmlformats.org/officeDocument/2006/relationships/image" Target="../media/image69.png"/><Relationship Id="rId12" Type="http://schemas.openxmlformats.org/officeDocument/2006/relationships/image" Target="../media/image70.png"/><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1.png"/><Relationship Id="rId4" Type="http://schemas.openxmlformats.org/officeDocument/2006/relationships/image" Target="../media/image62.png"/><Relationship Id="rId5" Type="http://schemas.openxmlformats.org/officeDocument/2006/relationships/image" Target="../media/image63.png"/><Relationship Id="rId6" Type="http://schemas.openxmlformats.org/officeDocument/2006/relationships/image" Target="../media/image64.png"/><Relationship Id="rId7" Type="http://schemas.openxmlformats.org/officeDocument/2006/relationships/image" Target="../media/image65.png"/><Relationship Id="rId8" Type="http://schemas.openxmlformats.org/officeDocument/2006/relationships/image" Target="../media/image66.png"/><Relationship Id="rId9" Type="http://schemas.openxmlformats.org/officeDocument/2006/relationships/image" Target="../media/image67.png"/><Relationship Id="rId10" Type="http://schemas.openxmlformats.org/officeDocument/2006/relationships/image" Target="../media/image68.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hyperlink" Target="https://github.com/odpi/egeria" TargetMode="External"/><Relationship Id="rId4" Type="http://schemas.openxmlformats.org/officeDocument/2006/relationships/hyperlink" Target="https://odpi.github.io/data-governance/coco-pharmaceuticals/personas/" TargetMode="External"/><Relationship Id="rId5" Type="http://schemas.openxmlformats.org/officeDocument/2006/relationships/hyperlink" Target="https://odpi.github.io/data-governance/roles/" TargetMode="External"/><Relationship Id="rId1" Type="http://schemas.openxmlformats.org/officeDocument/2006/relationships/slideLayout" Target="../slideLayouts/slideLayout3.xml"/><Relationship Id="rId2" Type="http://schemas.openxmlformats.org/officeDocument/2006/relationships/hyperlink" Target="https://github.com/odpi/data-governance"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hyperlink" Target="https://ec.europa.eu/commission/priorities/justice-and-fundamental-rights/data-protection/2018-reform-eu-data-protection-rules_e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hyperlink" Target="https://www.caprivacy.org/" TargetMode="External"/><Relationship Id="rId1" Type="http://schemas.openxmlformats.org/officeDocument/2006/relationships/slideLayout" Target="../slideLayouts/slideLayout3.xml"/><Relationship Id="rId2" Type="http://schemas.openxmlformats.org/officeDocument/2006/relationships/hyperlink" Target="https://www.firstsanfranciscopartners.com/blog/california-consumer-privacy-act-of-2018-vs-gdp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14"/>
          <p:cNvSpPr/>
          <p:nvPr/>
        </p:nvSpPr>
        <p:spPr>
          <a:xfrm>
            <a:off x="0" y="1609725"/>
            <a:ext cx="9143999" cy="1732752"/>
          </a:xfrm>
          <a:prstGeom prst="rect">
            <a:avLst/>
          </a:prstGeom>
          <a:solidFill>
            <a:srgbClr val="04090B">
              <a:alpha val="70000"/>
            </a:srgbClr>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dirty="0"/>
          </a:p>
        </p:txBody>
      </p:sp>
      <p:sp>
        <p:nvSpPr>
          <p:cNvPr id="8" name="Shape 14"/>
          <p:cNvSpPr/>
          <p:nvPr/>
        </p:nvSpPr>
        <p:spPr>
          <a:xfrm>
            <a:off x="0" y="4139628"/>
            <a:ext cx="3150824" cy="686501"/>
          </a:xfrm>
          <a:prstGeom prst="rect">
            <a:avLst/>
          </a:prstGeom>
          <a:solidFill>
            <a:srgbClr val="04090B">
              <a:alpha val="70000"/>
            </a:srgbClr>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a:p>
        </p:txBody>
      </p:sp>
      <p:sp>
        <p:nvSpPr>
          <p:cNvPr id="9" name="Text Placeholder 8">
            <a:extLst>
              <a:ext uri="{FF2B5EF4-FFF2-40B4-BE49-F238E27FC236}">
                <a16:creationId xmlns:a16="http://schemas.microsoft.com/office/drawing/2014/main" xmlns="" id="{22DCFED6-1482-4A4C-973B-CD3EC76AFF10}"/>
              </a:ext>
            </a:extLst>
          </p:cNvPr>
          <p:cNvSpPr>
            <a:spLocks noGrp="1"/>
          </p:cNvSpPr>
          <p:nvPr>
            <p:ph type="body" sz="quarter" idx="11"/>
          </p:nvPr>
        </p:nvSpPr>
        <p:spPr>
          <a:xfrm>
            <a:off x="328613" y="4241192"/>
            <a:ext cx="3987800" cy="452265"/>
          </a:xfrm>
        </p:spPr>
        <p:txBody>
          <a:bodyPr/>
          <a:lstStyle/>
          <a:p>
            <a:r>
              <a:rPr lang="en-US" dirty="0" smtClean="0"/>
              <a:t>12</a:t>
            </a:r>
            <a:r>
              <a:rPr lang="en-US" baseline="30000" dirty="0" smtClean="0"/>
              <a:t>th</a:t>
            </a:r>
            <a:r>
              <a:rPr lang="en-US" dirty="0" smtClean="0"/>
              <a:t> July 2018</a:t>
            </a:r>
            <a:endParaRPr lang="en-US" dirty="0"/>
          </a:p>
        </p:txBody>
      </p:sp>
      <p:sp>
        <p:nvSpPr>
          <p:cNvPr id="4" name="Title 3"/>
          <p:cNvSpPr>
            <a:spLocks noGrp="1"/>
          </p:cNvSpPr>
          <p:nvPr>
            <p:ph type="title"/>
          </p:nvPr>
        </p:nvSpPr>
        <p:spPr>
          <a:xfrm>
            <a:off x="328345" y="1876359"/>
            <a:ext cx="6464342" cy="953106"/>
          </a:xfrm>
        </p:spPr>
        <p:txBody>
          <a:bodyPr>
            <a:normAutofit fontScale="90000"/>
          </a:bodyPr>
          <a:lstStyle/>
          <a:p>
            <a:r>
              <a:rPr lang="en-GB" dirty="0" smtClean="0"/>
              <a:t>Managing Privacy</a:t>
            </a:r>
            <a:br>
              <a:rPr lang="en-GB" dirty="0" smtClean="0"/>
            </a:br>
            <a:r>
              <a:rPr lang="en-GB" sz="2000" dirty="0" smtClean="0"/>
              <a:t>ODPi Data Privacy Pack</a:t>
            </a:r>
            <a:endParaRPr lang="en-US" sz="2000" dirty="0"/>
          </a:p>
        </p:txBody>
      </p:sp>
    </p:spTree>
    <p:extLst>
      <p:ext uri="{BB962C8B-B14F-4D97-AF65-F5344CB8AC3E}">
        <p14:creationId xmlns:p14="http://schemas.microsoft.com/office/powerpoint/2010/main" val="152343585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Introducing Coco Pharmaceuticals</a:t>
            </a:r>
            <a:endParaRPr lang="en-GB" dirty="0"/>
          </a:p>
        </p:txBody>
      </p:sp>
    </p:spTree>
    <p:extLst>
      <p:ext uri="{BB962C8B-B14F-4D97-AF65-F5344CB8AC3E}">
        <p14:creationId xmlns:p14="http://schemas.microsoft.com/office/powerpoint/2010/main" val="154530749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Coco Pharmaceuticals </a:t>
            </a:r>
            <a:r>
              <a:rPr lang="en-GB" dirty="0" smtClean="0">
                <a:sym typeface="Wingdings"/>
              </a:rPr>
              <a:t></a:t>
            </a:r>
            <a:r>
              <a:rPr lang="en-GB" dirty="0" smtClean="0"/>
              <a:t> </a:t>
            </a:r>
            <a:r>
              <a:rPr lang="en-GB" b="1" dirty="0" smtClean="0"/>
              <a:t>fictitious organization</a:t>
            </a:r>
            <a:endParaRPr lang="en-GB" b="1" dirty="0"/>
          </a:p>
        </p:txBody>
      </p:sp>
      <p:sp>
        <p:nvSpPr>
          <p:cNvPr id="4" name="Text Placeholder 3"/>
          <p:cNvSpPr>
            <a:spLocks noGrp="1"/>
          </p:cNvSpPr>
          <p:nvPr>
            <p:ph type="body" idx="13"/>
          </p:nvPr>
        </p:nvSpPr>
        <p:spPr/>
        <p:txBody>
          <a:bodyPr/>
          <a:lstStyle/>
          <a:p>
            <a:pPr marL="0" indent="0">
              <a:buNone/>
            </a:pPr>
            <a:r>
              <a:rPr lang="en-GB" dirty="0"/>
              <a:t>Coco Pharmaceuticals (</a:t>
            </a:r>
            <a:r>
              <a:rPr lang="en-GB" dirty="0" err="1"/>
              <a:t>CocoP</a:t>
            </a:r>
            <a:r>
              <a:rPr lang="en-GB" dirty="0" smtClean="0"/>
              <a:t>) </a:t>
            </a:r>
            <a:r>
              <a:rPr lang="en-GB" dirty="0"/>
              <a:t>is vertical integrated, with its own research, manufacturing, sales and distribution services.  </a:t>
            </a:r>
            <a:endParaRPr lang="en-GB" dirty="0" smtClean="0"/>
          </a:p>
          <a:p>
            <a:pPr marL="0" indent="0">
              <a:buNone/>
            </a:pPr>
            <a:r>
              <a:rPr lang="en-GB" dirty="0" smtClean="0"/>
              <a:t>Its </a:t>
            </a:r>
            <a:r>
              <a:rPr lang="en-GB" dirty="0"/>
              <a:t>business model is focus on supplying unique targeted medication for cancer suffers. in recent years, their focus has been on personalised medicine - where a patient's genome is used to determine the right course of </a:t>
            </a:r>
            <a:r>
              <a:rPr lang="en-GB" dirty="0" smtClean="0"/>
              <a:t>treatment.</a:t>
            </a:r>
          </a:p>
          <a:p>
            <a:pPr marL="0" indent="0">
              <a:buNone/>
            </a:pPr>
            <a:r>
              <a:rPr lang="en-GB" dirty="0" smtClean="0"/>
              <a:t>Coco </a:t>
            </a:r>
            <a:r>
              <a:rPr lang="en-GB" dirty="0"/>
              <a:t>Pharmaceuticals has research partnerships with universities in order to collaborate on further research.</a:t>
            </a:r>
            <a:endParaRPr lang="en-GB" dirty="0"/>
          </a:p>
        </p:txBody>
      </p:sp>
    </p:spTree>
    <p:extLst>
      <p:ext uri="{BB962C8B-B14F-4D97-AF65-F5344CB8AC3E}">
        <p14:creationId xmlns:p14="http://schemas.microsoft.com/office/powerpoint/2010/main" val="396586995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Coco Pharmaceuticals Persona</a:t>
            </a:r>
            <a:endParaRPr lang="en-GB" dirty="0"/>
          </a:p>
        </p:txBody>
      </p:sp>
      <p:pic>
        <p:nvPicPr>
          <p:cNvPr id="4" name="Picture 3"/>
          <p:cNvPicPr>
            <a:picLocks noChangeAspect="1"/>
          </p:cNvPicPr>
          <p:nvPr/>
        </p:nvPicPr>
        <p:blipFill>
          <a:blip r:embed="rId2"/>
          <a:stretch>
            <a:fillRect/>
          </a:stretch>
        </p:blipFill>
        <p:spPr>
          <a:xfrm>
            <a:off x="809559" y="1104628"/>
            <a:ext cx="1295500" cy="1295500"/>
          </a:xfrm>
          <a:prstGeom prst="rect">
            <a:avLst/>
          </a:prstGeom>
        </p:spPr>
      </p:pic>
      <p:pic>
        <p:nvPicPr>
          <p:cNvPr id="5" name="Picture 4"/>
          <p:cNvPicPr>
            <a:picLocks noChangeAspect="1"/>
          </p:cNvPicPr>
          <p:nvPr/>
        </p:nvPicPr>
        <p:blipFill>
          <a:blip r:embed="rId3"/>
          <a:stretch>
            <a:fillRect/>
          </a:stretch>
        </p:blipFill>
        <p:spPr>
          <a:xfrm>
            <a:off x="2807803" y="1104628"/>
            <a:ext cx="1295500" cy="1415252"/>
          </a:xfrm>
          <a:prstGeom prst="rect">
            <a:avLst/>
          </a:prstGeom>
        </p:spPr>
      </p:pic>
      <p:pic>
        <p:nvPicPr>
          <p:cNvPr id="6" name="Picture 5"/>
          <p:cNvPicPr>
            <a:picLocks noChangeAspect="1"/>
          </p:cNvPicPr>
          <p:nvPr/>
        </p:nvPicPr>
        <p:blipFill>
          <a:blip r:embed="rId4"/>
          <a:stretch>
            <a:fillRect/>
          </a:stretch>
        </p:blipFill>
        <p:spPr>
          <a:xfrm>
            <a:off x="587820" y="2710004"/>
            <a:ext cx="1491458" cy="1513231"/>
          </a:xfrm>
          <a:prstGeom prst="rect">
            <a:avLst/>
          </a:prstGeom>
        </p:spPr>
      </p:pic>
      <p:pic>
        <p:nvPicPr>
          <p:cNvPr id="7" name="Picture 6"/>
          <p:cNvPicPr>
            <a:picLocks noChangeAspect="1"/>
          </p:cNvPicPr>
          <p:nvPr/>
        </p:nvPicPr>
        <p:blipFill>
          <a:blip r:embed="rId5"/>
          <a:stretch>
            <a:fillRect/>
          </a:stretch>
        </p:blipFill>
        <p:spPr>
          <a:xfrm>
            <a:off x="4806047" y="1104628"/>
            <a:ext cx="1393479" cy="1545891"/>
          </a:xfrm>
          <a:prstGeom prst="rect">
            <a:avLst/>
          </a:prstGeom>
        </p:spPr>
      </p:pic>
      <p:pic>
        <p:nvPicPr>
          <p:cNvPr id="8" name="Picture 7"/>
          <p:cNvPicPr>
            <a:picLocks noChangeAspect="1"/>
          </p:cNvPicPr>
          <p:nvPr/>
        </p:nvPicPr>
        <p:blipFill>
          <a:blip r:embed="rId6"/>
          <a:stretch>
            <a:fillRect/>
          </a:stretch>
        </p:blipFill>
        <p:spPr>
          <a:xfrm>
            <a:off x="2556835" y="2802019"/>
            <a:ext cx="1654756" cy="1437025"/>
          </a:xfrm>
          <a:prstGeom prst="rect">
            <a:avLst/>
          </a:prstGeom>
        </p:spPr>
      </p:pic>
      <p:pic>
        <p:nvPicPr>
          <p:cNvPr id="9" name="Picture 8"/>
          <p:cNvPicPr>
            <a:picLocks noChangeAspect="1"/>
          </p:cNvPicPr>
          <p:nvPr/>
        </p:nvPicPr>
        <p:blipFill>
          <a:blip r:embed="rId7"/>
          <a:stretch>
            <a:fillRect/>
          </a:stretch>
        </p:blipFill>
        <p:spPr>
          <a:xfrm>
            <a:off x="4624372" y="2857228"/>
            <a:ext cx="1781490" cy="1415252"/>
          </a:xfrm>
          <a:prstGeom prst="rect">
            <a:avLst/>
          </a:prstGeom>
        </p:spPr>
      </p:pic>
      <p:pic>
        <p:nvPicPr>
          <p:cNvPr id="10" name="Picture 9"/>
          <p:cNvPicPr>
            <a:picLocks noChangeAspect="1"/>
          </p:cNvPicPr>
          <p:nvPr/>
        </p:nvPicPr>
        <p:blipFill>
          <a:blip r:embed="rId8"/>
          <a:stretch>
            <a:fillRect/>
          </a:stretch>
        </p:blipFill>
        <p:spPr>
          <a:xfrm>
            <a:off x="6902270" y="1104628"/>
            <a:ext cx="1121315" cy="1567664"/>
          </a:xfrm>
          <a:prstGeom prst="rect">
            <a:avLst/>
          </a:prstGeom>
        </p:spPr>
      </p:pic>
      <p:pic>
        <p:nvPicPr>
          <p:cNvPr id="11" name="Picture 10"/>
          <p:cNvPicPr>
            <a:picLocks noChangeAspect="1"/>
          </p:cNvPicPr>
          <p:nvPr/>
        </p:nvPicPr>
        <p:blipFill>
          <a:blip r:embed="rId9"/>
          <a:stretch>
            <a:fillRect/>
          </a:stretch>
        </p:blipFill>
        <p:spPr>
          <a:xfrm>
            <a:off x="7046614" y="2820422"/>
            <a:ext cx="1143088" cy="1632983"/>
          </a:xfrm>
          <a:prstGeom prst="rect">
            <a:avLst/>
          </a:prstGeom>
        </p:spPr>
      </p:pic>
      <p:sp>
        <p:nvSpPr>
          <p:cNvPr id="12" name="Rectangle 11"/>
          <p:cNvSpPr/>
          <p:nvPr/>
        </p:nvSpPr>
        <p:spPr>
          <a:xfrm>
            <a:off x="587820" y="4496280"/>
            <a:ext cx="8556180" cy="369332"/>
          </a:xfrm>
          <a:prstGeom prst="rect">
            <a:avLst/>
          </a:prstGeom>
        </p:spPr>
        <p:txBody>
          <a:bodyPr wrap="square">
            <a:spAutoFit/>
          </a:bodyPr>
          <a:lstStyle/>
          <a:p>
            <a:pPr marL="457200" lvl="1">
              <a:buClr>
                <a:schemeClr val="accent1"/>
              </a:buClr>
            </a:pPr>
            <a:r>
              <a:rPr lang="en-GB" sz="1800" dirty="0">
                <a:hlinkClick r:id="rId10"/>
              </a:rPr>
              <a:t>https://odpi.github.io/data-governance/coco-pharmaceuticals/personas/</a:t>
            </a:r>
            <a:endParaRPr lang="en-GB" sz="1800" dirty="0"/>
          </a:p>
        </p:txBody>
      </p:sp>
    </p:spTree>
    <p:extLst>
      <p:ext uri="{BB962C8B-B14F-4D97-AF65-F5344CB8AC3E}">
        <p14:creationId xmlns:p14="http://schemas.microsoft.com/office/powerpoint/2010/main" val="382788417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Privacy Officer</a:t>
            </a:r>
            <a:endParaRPr lang="en-GB" dirty="0"/>
          </a:p>
        </p:txBody>
      </p:sp>
    </p:spTree>
    <p:extLst>
      <p:ext uri="{BB962C8B-B14F-4D97-AF65-F5344CB8AC3E}">
        <p14:creationId xmlns:p14="http://schemas.microsoft.com/office/powerpoint/2010/main" val="239540622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Faith Broker</a:t>
            </a:r>
            <a:endParaRPr lang="en-GB" dirty="0"/>
          </a:p>
        </p:txBody>
      </p:sp>
      <p:sp>
        <p:nvSpPr>
          <p:cNvPr id="4" name="Text Placeholder 3"/>
          <p:cNvSpPr>
            <a:spLocks noGrp="1"/>
          </p:cNvSpPr>
          <p:nvPr>
            <p:ph type="body" idx="13"/>
          </p:nvPr>
        </p:nvSpPr>
        <p:spPr>
          <a:xfrm>
            <a:off x="2890002" y="795792"/>
            <a:ext cx="5942848" cy="4080871"/>
          </a:xfrm>
        </p:spPr>
        <p:txBody>
          <a:bodyPr>
            <a:normAutofit fontScale="70000" lnSpcReduction="20000"/>
          </a:bodyPr>
          <a:lstStyle/>
          <a:p>
            <a:r>
              <a:rPr lang="en-US" dirty="0" smtClean="0"/>
              <a:t>Faith's </a:t>
            </a:r>
            <a:r>
              <a:rPr lang="en-US" dirty="0"/>
              <a:t>main role is the director for Human </a:t>
            </a:r>
            <a:r>
              <a:rPr lang="en-US" dirty="0" smtClean="0"/>
              <a:t>Resources.  </a:t>
            </a:r>
          </a:p>
          <a:p>
            <a:pPr lvl="1"/>
            <a:r>
              <a:rPr lang="en-US" dirty="0" smtClean="0"/>
              <a:t>This </a:t>
            </a:r>
            <a:r>
              <a:rPr lang="en-US" dirty="0"/>
              <a:t>is a new role for her and she is keen to improve</a:t>
            </a:r>
            <a:br>
              <a:rPr lang="en-US" dirty="0"/>
            </a:br>
            <a:r>
              <a:rPr lang="en-US" dirty="0"/>
              <a:t>the way employees are </a:t>
            </a:r>
            <a:r>
              <a:rPr lang="en-US" dirty="0" smtClean="0"/>
              <a:t>managed.</a:t>
            </a:r>
          </a:p>
          <a:p>
            <a:r>
              <a:rPr lang="en-US" dirty="0" smtClean="0"/>
              <a:t>Prior </a:t>
            </a:r>
            <a:r>
              <a:rPr lang="en-US" dirty="0"/>
              <a:t>to becoming HR director, she was a highly experienced </a:t>
            </a:r>
            <a:r>
              <a:rPr lang="en-US" dirty="0" smtClean="0"/>
              <a:t>auditor for </a:t>
            </a:r>
            <a:r>
              <a:rPr lang="en-US" dirty="0"/>
              <a:t>Coco </a:t>
            </a:r>
            <a:r>
              <a:rPr lang="en-US" dirty="0" smtClean="0"/>
              <a:t>Pharmaceuticals. </a:t>
            </a:r>
          </a:p>
          <a:p>
            <a:pPr lvl="1"/>
            <a:r>
              <a:rPr lang="en-US" dirty="0" smtClean="0"/>
              <a:t>She </a:t>
            </a:r>
            <a:r>
              <a:rPr lang="en-US" dirty="0"/>
              <a:t>still monitors </a:t>
            </a:r>
            <a:r>
              <a:rPr lang="en-US" dirty="0" smtClean="0"/>
              <a:t>the regulations </a:t>
            </a:r>
            <a:r>
              <a:rPr lang="en-US" dirty="0"/>
              <a:t>and suggests changes to </a:t>
            </a:r>
            <a:r>
              <a:rPr lang="en-US" dirty="0" smtClean="0"/>
              <a:t>business practices </a:t>
            </a:r>
            <a:r>
              <a:rPr lang="en-US" dirty="0"/>
              <a:t>to ensure the company is granted the licenses it </a:t>
            </a:r>
            <a:r>
              <a:rPr lang="en-US" dirty="0" smtClean="0"/>
              <a:t>needs to </a:t>
            </a:r>
            <a:r>
              <a:rPr lang="en-US" dirty="0"/>
              <a:t>stay in business.</a:t>
            </a:r>
            <a:br>
              <a:rPr lang="en-US" dirty="0"/>
            </a:br>
            <a:endParaRPr lang="en-US" dirty="0" smtClean="0"/>
          </a:p>
          <a:p>
            <a:pPr lvl="1"/>
            <a:r>
              <a:rPr lang="en-US" dirty="0" smtClean="0"/>
              <a:t>Periodically </a:t>
            </a:r>
            <a:r>
              <a:rPr lang="en-US" dirty="0"/>
              <a:t>she performs internal audits so they are ready</a:t>
            </a:r>
            <a:br>
              <a:rPr lang="en-US" dirty="0"/>
            </a:br>
            <a:r>
              <a:rPr lang="en-US" dirty="0"/>
              <a:t>for when external auditors turn </a:t>
            </a:r>
            <a:r>
              <a:rPr lang="en-US" dirty="0" smtClean="0"/>
              <a:t>up.</a:t>
            </a:r>
          </a:p>
          <a:p>
            <a:r>
              <a:rPr lang="en-US" dirty="0" smtClean="0"/>
              <a:t>She </a:t>
            </a:r>
            <a:r>
              <a:rPr lang="en-US" dirty="0"/>
              <a:t>has recently taken on the role of privacy officer since </a:t>
            </a:r>
            <a:r>
              <a:rPr lang="en-US" dirty="0" smtClean="0"/>
              <a:t>this dovetails </a:t>
            </a:r>
            <a:r>
              <a:rPr lang="en-US" dirty="0"/>
              <a:t>well with her HR role and experience in compliance.</a:t>
            </a:r>
            <a:endParaRPr lang="en-GB" dirty="0"/>
          </a:p>
        </p:txBody>
      </p:sp>
      <p:pic>
        <p:nvPicPr>
          <p:cNvPr id="5" name="Picture 4"/>
          <p:cNvPicPr>
            <a:picLocks noChangeAspect="1"/>
          </p:cNvPicPr>
          <p:nvPr/>
        </p:nvPicPr>
        <p:blipFill>
          <a:blip r:embed="rId2"/>
          <a:stretch>
            <a:fillRect/>
          </a:stretch>
        </p:blipFill>
        <p:spPr>
          <a:xfrm>
            <a:off x="590694" y="1399063"/>
            <a:ext cx="2139443" cy="2373445"/>
          </a:xfrm>
          <a:prstGeom prst="rect">
            <a:avLst/>
          </a:prstGeom>
        </p:spPr>
      </p:pic>
    </p:spTree>
    <p:extLst>
      <p:ext uri="{BB962C8B-B14F-4D97-AF65-F5344CB8AC3E}">
        <p14:creationId xmlns:p14="http://schemas.microsoft.com/office/powerpoint/2010/main" val="237843273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1" y="231021"/>
            <a:ext cx="3369830" cy="1480412"/>
          </a:xfrm>
        </p:spPr>
        <p:txBody>
          <a:bodyPr/>
          <a:lstStyle/>
          <a:p>
            <a:r>
              <a:rPr lang="en-GB" dirty="0" smtClean="0"/>
              <a:t>What is personal data?</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15</a:t>
            </a:fld>
            <a:endParaRPr lang="en-US" sz="1000" b="0" i="0" u="none" strike="noStrike" cap="none" dirty="0">
              <a:solidFill>
                <a:srgbClr val="434343"/>
              </a:solidFill>
              <a:latin typeface="Arial"/>
              <a:ea typeface="Arial"/>
              <a:cs typeface="Arial"/>
              <a:sym typeface="Arial"/>
            </a:endParaRPr>
          </a:p>
        </p:txBody>
      </p:sp>
      <p:pic>
        <p:nvPicPr>
          <p:cNvPr id="6" name="Picture 5" descr="Screen Shot 2018-07-12 at 08.42.3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8285" y="0"/>
            <a:ext cx="5185715" cy="5060254"/>
          </a:xfrm>
          <a:prstGeom prst="rect">
            <a:avLst/>
          </a:prstGeom>
          <a:effectLst>
            <a:outerShdw blurRad="50800" dist="38100" dir="8100000" algn="tr" rotWithShape="0">
              <a:prstClr val="black">
                <a:alpha val="40000"/>
              </a:prstClr>
            </a:outerShdw>
          </a:effectLst>
        </p:spPr>
      </p:pic>
      <p:sp>
        <p:nvSpPr>
          <p:cNvPr id="7" name="Rectangle 6"/>
          <p:cNvSpPr/>
          <p:nvPr/>
        </p:nvSpPr>
        <p:spPr>
          <a:xfrm>
            <a:off x="311701" y="2346319"/>
            <a:ext cx="3112122" cy="738664"/>
          </a:xfrm>
          <a:prstGeom prst="rect">
            <a:avLst/>
          </a:prstGeom>
        </p:spPr>
        <p:txBody>
          <a:bodyPr wrap="square">
            <a:spAutoFit/>
          </a:bodyPr>
          <a:lstStyle/>
          <a:p>
            <a:r>
              <a:rPr lang="en-GB" dirty="0">
                <a:hlinkClick r:id="rId3"/>
              </a:rPr>
              <a:t>https://ec.europa.eu/info/law/law-topic/data-protection/reform/what-personal-</a:t>
            </a:r>
            <a:r>
              <a:rPr lang="en-GB" dirty="0" smtClean="0">
                <a:hlinkClick r:id="rId3"/>
              </a:rPr>
              <a:t>data_en</a:t>
            </a:r>
            <a:r>
              <a:rPr lang="en-GB" dirty="0" smtClean="0"/>
              <a:t> </a:t>
            </a:r>
            <a:endParaRPr lang="en-GB" dirty="0"/>
          </a:p>
        </p:txBody>
      </p:sp>
    </p:spTree>
    <p:extLst>
      <p:ext uri="{BB962C8B-B14F-4D97-AF65-F5344CB8AC3E}">
        <p14:creationId xmlns:p14="http://schemas.microsoft.com/office/powerpoint/2010/main" val="9547068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Personal Data Categories</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16</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114425"/>
            <a:ext cx="4696994" cy="3533775"/>
          </a:xfrm>
        </p:spPr>
        <p:txBody>
          <a:bodyPr/>
          <a:lstStyle/>
          <a:p>
            <a:r>
              <a:rPr lang="en-GB" dirty="0" smtClean="0"/>
              <a:t>From the ODPi </a:t>
            </a:r>
            <a:br>
              <a:rPr lang="en-GB" dirty="0" smtClean="0"/>
            </a:br>
            <a:r>
              <a:rPr lang="en-GB" dirty="0" smtClean="0"/>
              <a:t>Data Privacy Pack</a:t>
            </a:r>
          </a:p>
          <a:p>
            <a:pPr marL="0" indent="0">
              <a:buNone/>
            </a:pPr>
            <a:endParaRPr lang="en-GB" sz="1800" dirty="0" smtClean="0">
              <a:hlinkClick r:id="rId2"/>
            </a:endParaRPr>
          </a:p>
          <a:p>
            <a:pPr marL="0" indent="0">
              <a:buNone/>
            </a:pPr>
            <a:r>
              <a:rPr lang="en-GB" sz="1800" dirty="0" smtClean="0">
                <a:hlinkClick r:id="rId2"/>
              </a:rPr>
              <a:t>https</a:t>
            </a:r>
            <a:r>
              <a:rPr lang="en-GB" sz="1800" dirty="0">
                <a:hlinkClick r:id="rId2"/>
              </a:rPr>
              <a:t>://github.com/odpi/data-governance/blob/master/data-privacy-pack/ODPi%20-%20Personal%20Data%</a:t>
            </a:r>
            <a:r>
              <a:rPr lang="en-GB" sz="1800" dirty="0" smtClean="0">
                <a:hlinkClick r:id="rId2"/>
              </a:rPr>
              <a:t>20Categories.pdf</a:t>
            </a:r>
            <a:r>
              <a:rPr lang="en-GB" sz="1800" dirty="0" smtClean="0"/>
              <a:t> </a:t>
            </a:r>
          </a:p>
          <a:p>
            <a:endParaRPr lang="en-GB" dirty="0"/>
          </a:p>
        </p:txBody>
      </p:sp>
      <p:pic>
        <p:nvPicPr>
          <p:cNvPr id="6" name="Picture 5" descr="Screen Shot 2018-07-12 at 10.18.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8144" y="129372"/>
            <a:ext cx="4015081" cy="4912479"/>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3889442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Digital Service Lifecycle</a:t>
            </a:r>
            <a:endParaRPr lang="en-GB" dirty="0"/>
          </a:p>
        </p:txBody>
      </p:sp>
    </p:spTree>
    <p:extLst>
      <p:ext uri="{BB962C8B-B14F-4D97-AF65-F5344CB8AC3E}">
        <p14:creationId xmlns:p14="http://schemas.microsoft.com/office/powerpoint/2010/main" val="16836911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151" y="0"/>
            <a:ext cx="8521700" cy="564772"/>
          </a:xfrm>
        </p:spPr>
        <p:txBody>
          <a:bodyPr>
            <a:normAutofit fontScale="90000"/>
          </a:bodyPr>
          <a:lstStyle/>
          <a:p>
            <a:r>
              <a:rPr lang="en-GB" dirty="0" smtClean="0"/>
              <a:t>Most digital services</a:t>
            </a:r>
            <a:r>
              <a:rPr lang="en-GB" dirty="0" smtClean="0"/>
              <a:t> should design for processing personal data</a:t>
            </a:r>
            <a:endParaRPr lang="en-GB" dirty="0"/>
          </a:p>
        </p:txBody>
      </p:sp>
      <p:sp>
        <p:nvSpPr>
          <p:cNvPr id="3" name="Content Placeholder 2"/>
          <p:cNvSpPr>
            <a:spLocks noGrp="1"/>
          </p:cNvSpPr>
          <p:nvPr>
            <p:ph type="body" idx="13"/>
          </p:nvPr>
        </p:nvSpPr>
        <p:spPr/>
        <p:txBody>
          <a:bodyPr/>
          <a:lstStyle/>
          <a:p>
            <a:pPr>
              <a:lnSpc>
                <a:spcPct val="100000"/>
              </a:lnSpc>
            </a:pPr>
            <a:r>
              <a:rPr lang="en-US" sz="1800" dirty="0" smtClean="0"/>
              <a:t>The definition of personal data is expanding so rapidly it is safest to assume personal data is typically being processed.   For example:</a:t>
            </a:r>
          </a:p>
          <a:p>
            <a:pPr lvl="1">
              <a:lnSpc>
                <a:spcPct val="100000"/>
              </a:lnSpc>
            </a:pPr>
            <a:r>
              <a:rPr lang="en-US" sz="1400" dirty="0" smtClean="0"/>
              <a:t>Most processing is happening on behalf of a person or organization often from multi-use personal devices.</a:t>
            </a:r>
          </a:p>
          <a:p>
            <a:pPr lvl="1">
              <a:lnSpc>
                <a:spcPct val="100000"/>
              </a:lnSpc>
            </a:pPr>
            <a:r>
              <a:rPr lang="en-US" sz="1400" dirty="0" smtClean="0"/>
              <a:t>IoT data often refers to a place or asset that is tightly associated with a person or small group of people.</a:t>
            </a:r>
          </a:p>
          <a:p>
            <a:pPr lvl="1">
              <a:lnSpc>
                <a:spcPct val="100000"/>
              </a:lnSpc>
            </a:pPr>
            <a:r>
              <a:rPr lang="en-US" sz="1400" dirty="0" smtClean="0"/>
              <a:t>Minorities have easy to determine unique characteristics that make it easy to derive more sensitive information about them.</a:t>
            </a:r>
          </a:p>
          <a:p>
            <a:pPr>
              <a:lnSpc>
                <a:spcPct val="100000"/>
              </a:lnSpc>
            </a:pPr>
            <a:r>
              <a:rPr lang="en-US" sz="1800" dirty="0" smtClean="0"/>
              <a:t>Many organizations </a:t>
            </a:r>
            <a:r>
              <a:rPr lang="en-US" sz="1800" dirty="0" smtClean="0"/>
              <a:t>should govern their digital services assuming they are processing personal data by default and </a:t>
            </a:r>
            <a:r>
              <a:rPr lang="en-US" sz="1800" dirty="0" smtClean="0"/>
              <a:t>have</a:t>
            </a:r>
            <a:r>
              <a:rPr lang="en-US" sz="1800" dirty="0" smtClean="0"/>
              <a:t> an exception process </a:t>
            </a:r>
            <a:r>
              <a:rPr lang="en-US" sz="1800" dirty="0" smtClean="0"/>
              <a:t>to</a:t>
            </a:r>
            <a:r>
              <a:rPr lang="en-US" sz="1800" dirty="0" smtClean="0"/>
              <a:t> certified a service as not processing personal information. </a:t>
            </a:r>
            <a:endParaRPr lang="en-GB" sz="1800" dirty="0"/>
          </a:p>
        </p:txBody>
      </p:sp>
    </p:spTree>
    <p:extLst>
      <p:ext uri="{BB962C8B-B14F-4D97-AF65-F5344CB8AC3E}">
        <p14:creationId xmlns:p14="http://schemas.microsoft.com/office/powerpoint/2010/main" val="352406690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smtClean="0"/>
              <a:t>Digital Service Lifecycle</a:t>
            </a:r>
            <a:endParaRPr lang="en-GB" dirty="0"/>
          </a:p>
        </p:txBody>
      </p:sp>
      <p:pic>
        <p:nvPicPr>
          <p:cNvPr id="9" name="Picture 8" descr="ODPI - Data Privacy - Process Fl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3961" y="0"/>
            <a:ext cx="7720039" cy="5143500"/>
          </a:xfrm>
          <a:prstGeom prst="rect">
            <a:avLst/>
          </a:prstGeom>
        </p:spPr>
      </p:pic>
    </p:spTree>
    <p:extLst>
      <p:ext uri="{BB962C8B-B14F-4D97-AF65-F5344CB8AC3E}">
        <p14:creationId xmlns:p14="http://schemas.microsoft.com/office/powerpoint/2010/main" val="288816197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1F4B08-556E-4FF9-B3F0-E3FD5D03A0A3}"/>
              </a:ext>
            </a:extLst>
          </p:cNvPr>
          <p:cNvSpPr>
            <a:spLocks noGrp="1"/>
          </p:cNvSpPr>
          <p:nvPr>
            <p:ph type="title"/>
          </p:nvPr>
        </p:nvSpPr>
        <p:spPr/>
        <p:txBody>
          <a:bodyPr>
            <a:normAutofit fontScale="90000"/>
          </a:bodyPr>
          <a:lstStyle/>
          <a:p>
            <a:r>
              <a:rPr lang="en-US" sz="2800" spc="-20" dirty="0">
                <a:solidFill>
                  <a:schemeClr val="bg1"/>
                </a:solidFill>
                <a:latin typeface="Open Sans Light" pitchFamily="34" charset="0"/>
              </a:rPr>
              <a:t>TODAY’S </a:t>
            </a:r>
            <a:r>
              <a:rPr lang="en-US" sz="2800" spc="-20" dirty="0" smtClean="0">
                <a:solidFill>
                  <a:schemeClr val="bg1"/>
                </a:solidFill>
                <a:latin typeface="Open Sans Light" pitchFamily="34" charset="0"/>
              </a:rPr>
              <a:t>Speaker</a:t>
            </a:r>
            <a:endParaRPr lang="en-US" sz="2800" spc="-20" dirty="0">
              <a:solidFill>
                <a:schemeClr val="bg1"/>
              </a:solidFill>
              <a:latin typeface="Open Sans Light" pitchFamily="34" charset="0"/>
            </a:endParaRPr>
          </a:p>
        </p:txBody>
      </p:sp>
      <p:sp>
        <p:nvSpPr>
          <p:cNvPr id="3" name="Slide Number Placeholder 2">
            <a:extLst>
              <a:ext uri="{FF2B5EF4-FFF2-40B4-BE49-F238E27FC236}">
                <a16:creationId xmlns:a16="http://schemas.microsoft.com/office/drawing/2014/main" xmlns="" id="{102C984B-1545-42D5-A9D3-CCCE40F3083D}"/>
              </a:ext>
            </a:extLst>
          </p:cNvPr>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a:t>
            </a:fld>
            <a:endParaRPr lang="en-US" sz="1000" b="0" i="0" u="none" strike="noStrike" cap="none" dirty="0">
              <a:solidFill>
                <a:srgbClr val="434343"/>
              </a:solidFill>
              <a:latin typeface="Arial"/>
              <a:ea typeface="Arial"/>
              <a:cs typeface="Arial"/>
              <a:sym typeface="Arial"/>
            </a:endParaRPr>
          </a:p>
        </p:txBody>
      </p:sp>
      <p:sp>
        <p:nvSpPr>
          <p:cNvPr id="5" name="Text Placeholder 4"/>
          <p:cNvSpPr>
            <a:spLocks noGrp="1"/>
          </p:cNvSpPr>
          <p:nvPr>
            <p:ph type="body" idx="4294967295"/>
          </p:nvPr>
        </p:nvSpPr>
        <p:spPr>
          <a:xfrm>
            <a:off x="3116945" y="1204912"/>
            <a:ext cx="5715350" cy="3182030"/>
          </a:xfrm>
        </p:spPr>
        <p:txBody>
          <a:bodyPr/>
          <a:lstStyle/>
          <a:p>
            <a:pPr marL="285750" indent="-285750">
              <a:buClr>
                <a:schemeClr val="accent1"/>
              </a:buClr>
              <a:buFont typeface="Arial"/>
              <a:buChar char="•"/>
            </a:pPr>
            <a:r>
              <a:rPr lang="en-GB" dirty="0" smtClean="0">
                <a:solidFill>
                  <a:srgbClr val="2C2C2C"/>
                </a:solidFill>
              </a:rPr>
              <a:t>Lead for the Data Governance PMC and maintainer for the Egeria open source project</a:t>
            </a:r>
          </a:p>
          <a:p>
            <a:pPr marL="742950" lvl="1" indent="-285750">
              <a:buClr>
                <a:schemeClr val="accent1"/>
              </a:buClr>
              <a:buFont typeface="Arial"/>
              <a:buChar char="•"/>
            </a:pPr>
            <a:r>
              <a:rPr lang="en-GB" sz="1800" dirty="0" smtClean="0">
                <a:solidFill>
                  <a:srgbClr val="2C2C2C"/>
                </a:solidFill>
                <a:hlinkClick r:id="rId2"/>
              </a:rPr>
              <a:t>https</a:t>
            </a:r>
            <a:r>
              <a:rPr lang="en-GB" sz="1800" dirty="0">
                <a:solidFill>
                  <a:srgbClr val="2C2C2C"/>
                </a:solidFill>
                <a:hlinkClick r:id="rId2"/>
              </a:rPr>
              <a:t>://github.com/odpi/data-</a:t>
            </a:r>
            <a:r>
              <a:rPr lang="en-GB" sz="1800" dirty="0" smtClean="0">
                <a:solidFill>
                  <a:srgbClr val="2C2C2C"/>
                </a:solidFill>
                <a:hlinkClick r:id="rId2"/>
              </a:rPr>
              <a:t>governance</a:t>
            </a:r>
            <a:endParaRPr lang="en-GB" sz="1800" dirty="0">
              <a:solidFill>
                <a:srgbClr val="2C2C2C"/>
              </a:solidFill>
            </a:endParaRPr>
          </a:p>
          <a:p>
            <a:pPr marL="742950" lvl="1" indent="-285750">
              <a:buClr>
                <a:schemeClr val="accent1"/>
              </a:buClr>
              <a:buFont typeface="Arial"/>
              <a:buChar char="•"/>
            </a:pPr>
            <a:r>
              <a:rPr lang="en-GB" sz="1800" dirty="0" smtClean="0">
                <a:solidFill>
                  <a:srgbClr val="2C2C2C"/>
                </a:solidFill>
                <a:hlinkClick r:id="rId3"/>
              </a:rPr>
              <a:t>https://github.com/odpi/egeria</a:t>
            </a:r>
            <a:endParaRPr lang="en-GB" sz="1800" dirty="0" smtClean="0">
              <a:solidFill>
                <a:srgbClr val="2C2C2C"/>
              </a:solidFill>
            </a:endParaRPr>
          </a:p>
        </p:txBody>
      </p:sp>
      <p:sp>
        <p:nvSpPr>
          <p:cNvPr id="4" name="Rectangle 3">
            <a:extLst>
              <a:ext uri="{FF2B5EF4-FFF2-40B4-BE49-F238E27FC236}">
                <a16:creationId xmlns:a16="http://schemas.microsoft.com/office/drawing/2014/main" xmlns="" id="{CF975A45-3778-4045-8827-F3518F071F71}"/>
              </a:ext>
            </a:extLst>
          </p:cNvPr>
          <p:cNvSpPr/>
          <p:nvPr/>
        </p:nvSpPr>
        <p:spPr>
          <a:xfrm>
            <a:off x="461196" y="3190457"/>
            <a:ext cx="2268396" cy="738664"/>
          </a:xfrm>
          <a:prstGeom prst="rect">
            <a:avLst/>
          </a:prstGeom>
        </p:spPr>
        <p:txBody>
          <a:bodyPr wrap="square">
            <a:spAutoFit/>
          </a:bodyPr>
          <a:lstStyle/>
          <a:p>
            <a:pPr algn="ctr" eaLnBrk="0" fontAlgn="base" hangingPunct="0">
              <a:spcBef>
                <a:spcPct val="0"/>
              </a:spcBef>
              <a:spcAft>
                <a:spcPct val="0"/>
              </a:spcAft>
            </a:pPr>
            <a:r>
              <a:rPr lang="en-US" dirty="0">
                <a:solidFill>
                  <a:srgbClr val="4A4A4A"/>
                </a:solidFill>
                <a:latin typeface="Georgia" panose="02040502050405020303" pitchFamily="18" charset="0"/>
              </a:rPr>
              <a:t>Mandy Chessell,</a:t>
            </a:r>
            <a:br>
              <a:rPr lang="en-US" dirty="0">
                <a:solidFill>
                  <a:srgbClr val="4A4A4A"/>
                </a:solidFill>
                <a:latin typeface="Georgia" panose="02040502050405020303" pitchFamily="18" charset="0"/>
              </a:rPr>
            </a:br>
            <a:r>
              <a:rPr lang="en-US" dirty="0">
                <a:solidFill>
                  <a:srgbClr val="4A4A4A"/>
                </a:solidFill>
                <a:latin typeface="Georgia" panose="02040502050405020303" pitchFamily="18" charset="0"/>
              </a:rPr>
              <a:t>IBM Distinguished Engineer</a:t>
            </a:r>
          </a:p>
        </p:txBody>
      </p:sp>
      <p:pic>
        <p:nvPicPr>
          <p:cNvPr id="1028" name="Picture 4" descr="Mandy Chessell">
            <a:extLst>
              <a:ext uri="{FF2B5EF4-FFF2-40B4-BE49-F238E27FC236}">
                <a16:creationId xmlns:a16="http://schemas.microsoft.com/office/drawing/2014/main" xmlns="" id="{4F51BA22-3F85-4C74-ACCB-63DA395A78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506" y="1231615"/>
            <a:ext cx="1827777" cy="18277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134761171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Building a new digital service</a:t>
            </a:r>
            <a:endParaRPr lang="en-GB" dirty="0"/>
          </a:p>
        </p:txBody>
      </p:sp>
    </p:spTree>
    <p:extLst>
      <p:ext uri="{BB962C8B-B14F-4D97-AF65-F5344CB8AC3E}">
        <p14:creationId xmlns:p14="http://schemas.microsoft.com/office/powerpoint/2010/main" val="414912016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Overview of the scenario</a:t>
            </a:r>
            <a:endParaRPr lang="en-GB" dirty="0"/>
          </a:p>
        </p:txBody>
      </p:sp>
      <p:sp>
        <p:nvSpPr>
          <p:cNvPr id="4" name="Text Placeholder 3"/>
          <p:cNvSpPr>
            <a:spLocks noGrp="1"/>
          </p:cNvSpPr>
          <p:nvPr>
            <p:ph type="body" idx="13"/>
          </p:nvPr>
        </p:nvSpPr>
        <p:spPr>
          <a:xfrm>
            <a:off x="2172102" y="1114425"/>
            <a:ext cx="6660747" cy="3533775"/>
          </a:xfrm>
        </p:spPr>
        <p:txBody>
          <a:bodyPr>
            <a:normAutofit fontScale="92500" lnSpcReduction="20000"/>
          </a:bodyPr>
          <a:lstStyle/>
          <a:p>
            <a:r>
              <a:rPr lang="en-GB" dirty="0"/>
              <a:t>Tessa Tube is a researcher at Coco Pharmaceuticals.  She is developing new personalised cancer treatments.   Her work combines analysis of data, and results of other researchers, plus clinical trials.  </a:t>
            </a:r>
            <a:endParaRPr lang="en-GB" dirty="0" smtClean="0"/>
          </a:p>
          <a:p>
            <a:r>
              <a:rPr lang="en-GB" dirty="0" smtClean="0"/>
              <a:t>Tessa </a:t>
            </a:r>
            <a:r>
              <a:rPr lang="en-GB" dirty="0"/>
              <a:t>is about to start a new clinical trial and wants to improve the quality and quantity of data collected during a clinical trial.  She has the idea that the medical staff and patients could be given </a:t>
            </a:r>
            <a:r>
              <a:rPr lang="en-GB" dirty="0" smtClean="0"/>
              <a:t>tablets </a:t>
            </a:r>
            <a:r>
              <a:rPr lang="en-GB" dirty="0"/>
              <a:t>to record information about the clinical trials as they are in progress.</a:t>
            </a:r>
            <a:endParaRPr lang="en-GB" dirty="0"/>
          </a:p>
        </p:txBody>
      </p:sp>
      <p:pic>
        <p:nvPicPr>
          <p:cNvPr id="5" name="Picture 4"/>
          <p:cNvPicPr>
            <a:picLocks noChangeAspect="1"/>
          </p:cNvPicPr>
          <p:nvPr/>
        </p:nvPicPr>
        <p:blipFill>
          <a:blip r:embed="rId2"/>
          <a:stretch>
            <a:fillRect/>
          </a:stretch>
        </p:blipFill>
        <p:spPr>
          <a:xfrm>
            <a:off x="311700" y="1628223"/>
            <a:ext cx="1844928" cy="2015467"/>
          </a:xfrm>
          <a:prstGeom prst="rect">
            <a:avLst/>
          </a:prstGeom>
        </p:spPr>
      </p:pic>
    </p:spTree>
    <p:extLst>
      <p:ext uri="{BB962C8B-B14F-4D97-AF65-F5344CB8AC3E}">
        <p14:creationId xmlns:p14="http://schemas.microsoft.com/office/powerpoint/2010/main" val="210934993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Initial discussions</a:t>
            </a:r>
            <a:endParaRPr lang="en-GB" dirty="0"/>
          </a:p>
        </p:txBody>
      </p:sp>
      <p:sp>
        <p:nvSpPr>
          <p:cNvPr id="4" name="Text Placeholder 3"/>
          <p:cNvSpPr>
            <a:spLocks noGrp="1"/>
          </p:cNvSpPr>
          <p:nvPr>
            <p:ph type="body" idx="13"/>
          </p:nvPr>
        </p:nvSpPr>
        <p:spPr>
          <a:xfrm>
            <a:off x="2779567" y="1114425"/>
            <a:ext cx="3515862" cy="3533775"/>
          </a:xfrm>
        </p:spPr>
        <p:txBody>
          <a:bodyPr>
            <a:normAutofit fontScale="92500" lnSpcReduction="10000"/>
          </a:bodyPr>
          <a:lstStyle/>
          <a:p>
            <a:pPr marL="0" indent="0">
              <a:buNone/>
            </a:pPr>
            <a:r>
              <a:rPr lang="en-GB" dirty="0"/>
              <a:t>Tessa discusses this </a:t>
            </a:r>
            <a:r>
              <a:rPr lang="en-GB" dirty="0" smtClean="0"/>
              <a:t>project with </a:t>
            </a:r>
            <a:r>
              <a:rPr lang="en-GB" dirty="0"/>
              <a:t>Jules.  She needs his advice and agreement to move the project forward because it will include sensitive and personal data plus clinical trial results that must conform with FDA regulations.</a:t>
            </a:r>
            <a:endParaRPr lang="en-GB" dirty="0"/>
          </a:p>
        </p:txBody>
      </p:sp>
      <p:pic>
        <p:nvPicPr>
          <p:cNvPr id="5" name="Picture 4"/>
          <p:cNvPicPr>
            <a:picLocks noChangeAspect="1"/>
          </p:cNvPicPr>
          <p:nvPr/>
        </p:nvPicPr>
        <p:blipFill>
          <a:blip r:embed="rId2"/>
          <a:stretch>
            <a:fillRect/>
          </a:stretch>
        </p:blipFill>
        <p:spPr>
          <a:xfrm>
            <a:off x="311700" y="1628223"/>
            <a:ext cx="1844928" cy="2015467"/>
          </a:xfrm>
          <a:prstGeom prst="rect">
            <a:avLst/>
          </a:prstGeom>
        </p:spPr>
      </p:pic>
      <p:pic>
        <p:nvPicPr>
          <p:cNvPr id="2" name="Picture 1"/>
          <p:cNvPicPr>
            <a:picLocks noChangeAspect="1"/>
          </p:cNvPicPr>
          <p:nvPr/>
        </p:nvPicPr>
        <p:blipFill>
          <a:blip r:embed="rId3"/>
          <a:stretch>
            <a:fillRect/>
          </a:stretch>
        </p:blipFill>
        <p:spPr>
          <a:xfrm>
            <a:off x="6460702" y="1816100"/>
            <a:ext cx="1827590" cy="1827590"/>
          </a:xfrm>
          <a:prstGeom prst="rect">
            <a:avLst/>
          </a:prstGeom>
        </p:spPr>
      </p:pic>
    </p:spTree>
    <p:extLst>
      <p:ext uri="{BB962C8B-B14F-4D97-AF65-F5344CB8AC3E}">
        <p14:creationId xmlns:p14="http://schemas.microsoft.com/office/powerpoint/2010/main" val="177212871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Five key questions to answer</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23</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normAutofit fontScale="85000" lnSpcReduction="20000"/>
          </a:bodyPr>
          <a:lstStyle/>
          <a:p>
            <a:r>
              <a:rPr lang="en-GB" dirty="0"/>
              <a:t>How do they ensure the data accessed by, and stored on, the mobile device is safe?</a:t>
            </a:r>
          </a:p>
          <a:p>
            <a:r>
              <a:rPr lang="en-GB" dirty="0"/>
              <a:t>How do they ensure the data entered on the mobile device is valid and comes from an authorised/authenticated person?</a:t>
            </a:r>
          </a:p>
          <a:p>
            <a:r>
              <a:rPr lang="en-GB" dirty="0"/>
              <a:t>How do they safely move the data collected into their data lake so Tessa's team can analyse the results throughout the clinical trial? </a:t>
            </a:r>
          </a:p>
          <a:p>
            <a:r>
              <a:rPr lang="en-GB" dirty="0"/>
              <a:t>How do they manage the data in the data lake?</a:t>
            </a:r>
          </a:p>
          <a:p>
            <a:r>
              <a:rPr lang="en-GB" dirty="0"/>
              <a:t>How do they demonstrate the validity and lineage of the results and conclusions they have from the clinical trial to an FDA inspector?</a:t>
            </a:r>
            <a:endParaRPr lang="en-GB" dirty="0"/>
          </a:p>
        </p:txBody>
      </p:sp>
    </p:spTree>
    <p:extLst>
      <p:ext uri="{BB962C8B-B14F-4D97-AF65-F5344CB8AC3E}">
        <p14:creationId xmlns:p14="http://schemas.microsoft.com/office/powerpoint/2010/main" val="372325135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485033" y="1135799"/>
            <a:ext cx="6109692" cy="1752055"/>
          </a:xfrm>
          <a:prstGeom prst="rect">
            <a:avLst/>
          </a:prstGeom>
          <a:solidFill>
            <a:schemeClr val="tx1"/>
          </a:solidFill>
          <a:ln>
            <a:solidFill>
              <a:srgbClr val="595959"/>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6"/>
          <p:cNvSpPr>
            <a:spLocks noGrp="1"/>
          </p:cNvSpPr>
          <p:nvPr>
            <p:ph type="title"/>
          </p:nvPr>
        </p:nvSpPr>
        <p:spPr/>
        <p:txBody>
          <a:bodyPr>
            <a:normAutofit fontScale="90000"/>
          </a:bodyPr>
          <a:lstStyle/>
          <a:p>
            <a:r>
              <a:rPr lang="en-GB" dirty="0" smtClean="0"/>
              <a:t>Initial sketch of the clinical trial’s solution</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24</a:t>
            </a:fld>
            <a:endParaRPr lang="en-US" sz="1000" b="0" i="0" u="none" strike="noStrike" cap="none" dirty="0">
              <a:solidFill>
                <a:srgbClr val="434343"/>
              </a:solidFill>
              <a:latin typeface="Arial"/>
              <a:ea typeface="Arial"/>
              <a:cs typeface="Arial"/>
              <a:sym typeface="Arial"/>
            </a:endParaRPr>
          </a:p>
        </p:txBody>
      </p:sp>
      <p:sp>
        <p:nvSpPr>
          <p:cNvPr id="12" name="Text Placeholder 11"/>
          <p:cNvSpPr>
            <a:spLocks noGrp="1"/>
          </p:cNvSpPr>
          <p:nvPr>
            <p:ph type="body" idx="13"/>
          </p:nvPr>
        </p:nvSpPr>
        <p:spPr>
          <a:xfrm>
            <a:off x="311150" y="3202036"/>
            <a:ext cx="8521700" cy="1446164"/>
          </a:xfrm>
        </p:spPr>
        <p:txBody>
          <a:bodyPr/>
          <a:lstStyle/>
          <a:p>
            <a:r>
              <a:rPr lang="en-GB" dirty="0" smtClean="0"/>
              <a:t>Erin outlines how such a solution could be secured and governed.</a:t>
            </a:r>
            <a:endParaRPr lang="en-GB" dirty="0"/>
          </a:p>
        </p:txBody>
      </p:sp>
      <p:pic>
        <p:nvPicPr>
          <p:cNvPr id="10" name="Picture 9"/>
          <p:cNvPicPr>
            <a:picLocks noChangeAspect="1"/>
          </p:cNvPicPr>
          <p:nvPr/>
        </p:nvPicPr>
        <p:blipFill>
          <a:blip r:embed="rId2"/>
          <a:stretch>
            <a:fillRect/>
          </a:stretch>
        </p:blipFill>
        <p:spPr>
          <a:xfrm>
            <a:off x="311700" y="1067345"/>
            <a:ext cx="1739900" cy="1765300"/>
          </a:xfrm>
          <a:prstGeom prst="rect">
            <a:avLst/>
          </a:prstGeom>
        </p:spPr>
      </p:pic>
      <p:pic>
        <p:nvPicPr>
          <p:cNvPr id="11" name="Picture 10"/>
          <p:cNvPicPr>
            <a:picLocks noChangeAspect="1"/>
          </p:cNvPicPr>
          <p:nvPr/>
        </p:nvPicPr>
        <p:blipFill>
          <a:blip r:embed="rId3"/>
          <a:stretch>
            <a:fillRect/>
          </a:stretch>
        </p:blipFill>
        <p:spPr>
          <a:xfrm>
            <a:off x="3099643" y="1382904"/>
            <a:ext cx="5080000" cy="1257300"/>
          </a:xfrm>
          <a:prstGeom prst="rect">
            <a:avLst/>
          </a:prstGeom>
        </p:spPr>
      </p:pic>
    </p:spTree>
    <p:extLst>
      <p:ext uri="{BB962C8B-B14F-4D97-AF65-F5344CB8AC3E}">
        <p14:creationId xmlns:p14="http://schemas.microsoft.com/office/powerpoint/2010/main" val="397220470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Additional questions from Faith</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25</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114425"/>
            <a:ext cx="6646942" cy="3533775"/>
          </a:xfrm>
        </p:spPr>
        <p:txBody>
          <a:bodyPr>
            <a:normAutofit fontScale="92500"/>
          </a:bodyPr>
          <a:lstStyle/>
          <a:p>
            <a:r>
              <a:rPr lang="en-GB" dirty="0" smtClean="0"/>
              <a:t>What is the scope and type of data used and what is its value to the application/organization?</a:t>
            </a:r>
          </a:p>
          <a:p>
            <a:r>
              <a:rPr lang="en-GB" dirty="0" smtClean="0"/>
              <a:t>What are the privacy risks involved?</a:t>
            </a:r>
          </a:p>
          <a:p>
            <a:r>
              <a:rPr lang="en-GB" dirty="0" smtClean="0"/>
              <a:t>How is consent for processing of personal data handled?</a:t>
            </a:r>
          </a:p>
          <a:p>
            <a:r>
              <a:rPr lang="en-GB" dirty="0" smtClean="0"/>
              <a:t>How are the data subject’s rights to be supported?</a:t>
            </a:r>
            <a:endParaRPr lang="en-GB" dirty="0"/>
          </a:p>
        </p:txBody>
      </p:sp>
      <p:pic>
        <p:nvPicPr>
          <p:cNvPr id="5" name="Picture 4"/>
          <p:cNvPicPr>
            <a:picLocks noChangeAspect="1"/>
          </p:cNvPicPr>
          <p:nvPr/>
        </p:nvPicPr>
        <p:blipFill>
          <a:blip r:embed="rId2"/>
          <a:stretch>
            <a:fillRect/>
          </a:stretch>
        </p:blipFill>
        <p:spPr>
          <a:xfrm>
            <a:off x="6417339" y="1638296"/>
            <a:ext cx="2139443" cy="2373445"/>
          </a:xfrm>
          <a:prstGeom prst="rect">
            <a:avLst/>
          </a:prstGeom>
        </p:spPr>
      </p:pic>
    </p:spTree>
    <p:extLst>
      <p:ext uri="{BB962C8B-B14F-4D97-AF65-F5344CB8AC3E}">
        <p14:creationId xmlns:p14="http://schemas.microsoft.com/office/powerpoint/2010/main" val="383229813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smtClean="0"/>
              <a:t>Digital Service Lifecycle</a:t>
            </a:r>
            <a:endParaRPr lang="en-GB" dirty="0"/>
          </a:p>
        </p:txBody>
      </p:sp>
      <p:pic>
        <p:nvPicPr>
          <p:cNvPr id="9" name="Picture 8" descr="ODPI - Data Privacy - Process Fl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3961" y="0"/>
            <a:ext cx="7720039" cy="5143500"/>
          </a:xfrm>
          <a:prstGeom prst="rect">
            <a:avLst/>
          </a:prstGeom>
        </p:spPr>
      </p:pic>
      <p:sp>
        <p:nvSpPr>
          <p:cNvPr id="2" name="Oval 1"/>
          <p:cNvSpPr/>
          <p:nvPr/>
        </p:nvSpPr>
        <p:spPr>
          <a:xfrm>
            <a:off x="5927261" y="901721"/>
            <a:ext cx="3106291" cy="1858653"/>
          </a:xfrm>
          <a:prstGeom prst="ellipse">
            <a:avLst/>
          </a:prstGeom>
          <a:noFill/>
          <a:ln w="38100" cmpd="sng">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0856036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Value Assessment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27</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Understand what data is required to support the digital service.</a:t>
            </a:r>
          </a:p>
          <a:p>
            <a:r>
              <a:rPr lang="en-GB" dirty="0" smtClean="0"/>
              <a:t>Why is it needed?</a:t>
            </a:r>
          </a:p>
          <a:p>
            <a:r>
              <a:rPr lang="en-GB" dirty="0" smtClean="0"/>
              <a:t>How long is it kept?</a:t>
            </a:r>
          </a:p>
          <a:p>
            <a:pPr marL="0" indent="0">
              <a:buNone/>
            </a:pPr>
            <a:r>
              <a:rPr lang="en-GB" dirty="0" smtClean="0"/>
              <a:t>Aim to ensure only data that is needed is acquired, processed and stored for the minimum amount of time.</a:t>
            </a:r>
            <a:endParaRPr lang="en-GB" dirty="0"/>
          </a:p>
        </p:txBody>
      </p:sp>
      <p:pic>
        <p:nvPicPr>
          <p:cNvPr id="5" name="Picture 4"/>
          <p:cNvPicPr>
            <a:picLocks noChangeAspect="1"/>
          </p:cNvPicPr>
          <p:nvPr/>
        </p:nvPicPr>
        <p:blipFill>
          <a:blip r:embed="rId2"/>
          <a:stretch>
            <a:fillRect/>
          </a:stretch>
        </p:blipFill>
        <p:spPr>
          <a:xfrm>
            <a:off x="8010682" y="231021"/>
            <a:ext cx="546100" cy="685800"/>
          </a:xfrm>
          <a:prstGeom prst="rect">
            <a:avLst/>
          </a:prstGeom>
        </p:spPr>
      </p:pic>
    </p:spTree>
    <p:extLst>
      <p:ext uri="{BB962C8B-B14F-4D97-AF65-F5344CB8AC3E}">
        <p14:creationId xmlns:p14="http://schemas.microsoft.com/office/powerpoint/2010/main" val="97445506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Processing Impact Assessment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28</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Describe nature of the processing</a:t>
            </a:r>
          </a:p>
          <a:p>
            <a:r>
              <a:rPr lang="en-GB" dirty="0" smtClean="0"/>
              <a:t>Risk to individuals</a:t>
            </a:r>
          </a:p>
          <a:p>
            <a:r>
              <a:rPr lang="en-GB" dirty="0" smtClean="0"/>
              <a:t>Mitigation of risk</a:t>
            </a:r>
            <a:endParaRPr lang="en-GB" dirty="0"/>
          </a:p>
        </p:txBody>
      </p:sp>
      <p:sp>
        <p:nvSpPr>
          <p:cNvPr id="5" name="Rectangle 4"/>
          <p:cNvSpPr/>
          <p:nvPr/>
        </p:nvSpPr>
        <p:spPr>
          <a:xfrm>
            <a:off x="3984782" y="3508996"/>
            <a:ext cx="4572000" cy="738664"/>
          </a:xfrm>
          <a:prstGeom prst="rect">
            <a:avLst/>
          </a:prstGeom>
        </p:spPr>
        <p:txBody>
          <a:bodyPr>
            <a:spAutoFit/>
          </a:bodyPr>
          <a:lstStyle/>
          <a:p>
            <a:r>
              <a:rPr lang="en-GB" dirty="0">
                <a:hlinkClick r:id="rId2"/>
              </a:rPr>
              <a:t>https://ico.org.uk/for-organisations/guide-to-the-general-data-protection-regulation-gdpr/accountability-and-governance/data-protection-impact-assessments</a:t>
            </a:r>
            <a:r>
              <a:rPr lang="en-GB" dirty="0" smtClean="0">
                <a:hlinkClick r:id="rId2"/>
              </a:rPr>
              <a:t>/</a:t>
            </a:r>
            <a:r>
              <a:rPr lang="en-GB" dirty="0" smtClean="0"/>
              <a:t> </a:t>
            </a:r>
            <a:endParaRPr lang="en-GB" dirty="0"/>
          </a:p>
        </p:txBody>
      </p:sp>
      <p:pic>
        <p:nvPicPr>
          <p:cNvPr id="6" name="Picture 5"/>
          <p:cNvPicPr>
            <a:picLocks noChangeAspect="1"/>
          </p:cNvPicPr>
          <p:nvPr/>
        </p:nvPicPr>
        <p:blipFill>
          <a:blip r:embed="rId3"/>
          <a:stretch>
            <a:fillRect/>
          </a:stretch>
        </p:blipFill>
        <p:spPr>
          <a:xfrm>
            <a:off x="8010682" y="231021"/>
            <a:ext cx="546100" cy="685800"/>
          </a:xfrm>
          <a:prstGeom prst="rect">
            <a:avLst/>
          </a:prstGeom>
        </p:spPr>
      </p:pic>
    </p:spTree>
    <p:extLst>
      <p:ext uri="{BB962C8B-B14F-4D97-AF65-F5344CB8AC3E}">
        <p14:creationId xmlns:p14="http://schemas.microsoft.com/office/powerpoint/2010/main" val="2250464825"/>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Digital Service Purchase and Use</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29</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Consent Management</a:t>
            </a:r>
          </a:p>
          <a:p>
            <a:pPr lvl="1"/>
            <a:r>
              <a:rPr lang="en-GB" dirty="0" smtClean="0"/>
              <a:t>Legitimate Interest</a:t>
            </a:r>
          </a:p>
          <a:p>
            <a:pPr lvl="1"/>
            <a:r>
              <a:rPr lang="en-GB" dirty="0" smtClean="0"/>
              <a:t>Explicit Consent</a:t>
            </a:r>
            <a:endParaRPr lang="en-GB" dirty="0"/>
          </a:p>
        </p:txBody>
      </p:sp>
      <p:pic>
        <p:nvPicPr>
          <p:cNvPr id="5" name="Picture 4" descr="Explicit conse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1014" y="654279"/>
            <a:ext cx="1555768" cy="3258152"/>
          </a:xfrm>
          <a:prstGeom prst="rect">
            <a:avLst/>
          </a:prstGeom>
        </p:spPr>
      </p:pic>
      <p:pic>
        <p:nvPicPr>
          <p:cNvPr id="6" name="Picture 5" descr="Digital Service Contrac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2129" y="1114425"/>
            <a:ext cx="1765300" cy="2336800"/>
          </a:xfrm>
          <a:prstGeom prst="rect">
            <a:avLst/>
          </a:prstGeom>
        </p:spPr>
      </p:pic>
    </p:spTree>
    <p:extLst>
      <p:ext uri="{BB962C8B-B14F-4D97-AF65-F5344CB8AC3E}">
        <p14:creationId xmlns:p14="http://schemas.microsoft.com/office/powerpoint/2010/main" val="294715333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smtClean="0"/>
              <a:t>Introduction to ODPi Egeria/Data Governance</a:t>
            </a:r>
            <a:endParaRPr lang="en-GB" dirty="0"/>
          </a:p>
        </p:txBody>
      </p:sp>
      <p:sp>
        <p:nvSpPr>
          <p:cNvPr id="4" name="Text Placeholder 3"/>
          <p:cNvSpPr>
            <a:spLocks noGrp="1"/>
          </p:cNvSpPr>
          <p:nvPr>
            <p:ph type="body" idx="13"/>
          </p:nvPr>
        </p:nvSpPr>
        <p:spPr>
          <a:xfrm>
            <a:off x="311150" y="795793"/>
            <a:ext cx="8521700" cy="3852407"/>
          </a:xfrm>
        </p:spPr>
        <p:txBody>
          <a:bodyPr/>
          <a:lstStyle/>
          <a:p>
            <a:pPr marL="0" indent="0">
              <a:lnSpc>
                <a:spcPct val="60000"/>
              </a:lnSpc>
              <a:buNone/>
            </a:pPr>
            <a:endParaRPr lang="en-GB" sz="2000" dirty="0" smtClean="0"/>
          </a:p>
          <a:p>
            <a:r>
              <a:rPr lang="en-GB" sz="2000" dirty="0" smtClean="0"/>
              <a:t>Open Source Projects</a:t>
            </a:r>
          </a:p>
          <a:p>
            <a:r>
              <a:rPr lang="en-GB" sz="2000" dirty="0" smtClean="0"/>
              <a:t>Data Governance PMC - Governance Best Practices</a:t>
            </a:r>
          </a:p>
          <a:p>
            <a:r>
              <a:rPr lang="en-GB" sz="2000" dirty="0" smtClean="0"/>
              <a:t>Egeria </a:t>
            </a:r>
            <a:r>
              <a:rPr lang="mr-IN" sz="2000" dirty="0" smtClean="0"/>
              <a:t>–</a:t>
            </a:r>
            <a:r>
              <a:rPr lang="en-GB" sz="2000" dirty="0" smtClean="0"/>
              <a:t> Metadata and Governance Interoperability</a:t>
            </a:r>
          </a:p>
          <a:p>
            <a:pPr lvl="1"/>
            <a:endParaRPr lang="en-GB" sz="1600" dirty="0"/>
          </a:p>
        </p:txBody>
      </p:sp>
      <p:sp>
        <p:nvSpPr>
          <p:cNvPr id="5" name="Rectangle 4"/>
          <p:cNvSpPr/>
          <p:nvPr/>
        </p:nvSpPr>
        <p:spPr>
          <a:xfrm>
            <a:off x="1400941" y="3333894"/>
            <a:ext cx="5968131" cy="646331"/>
          </a:xfrm>
          <a:prstGeom prst="rect">
            <a:avLst/>
          </a:prstGeom>
        </p:spPr>
        <p:txBody>
          <a:bodyPr wrap="square">
            <a:spAutoFit/>
          </a:bodyPr>
          <a:lstStyle/>
          <a:p>
            <a:pPr marL="742950" lvl="1" indent="-285750">
              <a:buClr>
                <a:schemeClr val="accent1"/>
              </a:buClr>
              <a:buFont typeface="Arial"/>
              <a:buChar char="•"/>
            </a:pPr>
            <a:r>
              <a:rPr lang="en-GB" sz="1800" dirty="0">
                <a:hlinkClick r:id="rId2"/>
              </a:rPr>
              <a:t>https://github.com/odpi/data-governance</a:t>
            </a:r>
            <a:endParaRPr lang="en-GB" sz="1800" dirty="0"/>
          </a:p>
          <a:p>
            <a:pPr marL="742950" lvl="1" indent="-285750">
              <a:buClr>
                <a:schemeClr val="accent1"/>
              </a:buClr>
              <a:buFont typeface="Arial"/>
              <a:buChar char="•"/>
            </a:pPr>
            <a:r>
              <a:rPr lang="en-GB" sz="1800" dirty="0">
                <a:hlinkClick r:id="rId3"/>
              </a:rPr>
              <a:t>https://github.com/odpi/egeria</a:t>
            </a:r>
            <a:endParaRPr lang="en-GB" sz="1800" dirty="0"/>
          </a:p>
        </p:txBody>
      </p:sp>
    </p:spTree>
    <p:extLst>
      <p:ext uri="{BB962C8B-B14F-4D97-AF65-F5344CB8AC3E}">
        <p14:creationId xmlns:p14="http://schemas.microsoft.com/office/powerpoint/2010/main" val="145602470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Consent Landscape</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30</a:t>
            </a:fld>
            <a:endParaRPr lang="en-US" sz="1000" b="0" i="0" u="none" strike="noStrike" cap="none" dirty="0">
              <a:solidFill>
                <a:srgbClr val="434343"/>
              </a:solidFill>
              <a:latin typeface="Arial"/>
              <a:ea typeface="Arial"/>
              <a:cs typeface="Arial"/>
              <a:sym typeface="Arial"/>
            </a:endParaRPr>
          </a:p>
        </p:txBody>
      </p:sp>
      <p:pic>
        <p:nvPicPr>
          <p:cNvPr id="5" name="Picture 4" descr="Consent-Landscap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2802" y="997292"/>
            <a:ext cx="5471425" cy="3724571"/>
          </a:xfrm>
          <a:prstGeom prst="rect">
            <a:avLst/>
          </a:prstGeom>
        </p:spPr>
      </p:pic>
    </p:spTree>
    <p:extLst>
      <p:ext uri="{BB962C8B-B14F-4D97-AF65-F5344CB8AC3E}">
        <p14:creationId xmlns:p14="http://schemas.microsoft.com/office/powerpoint/2010/main" val="48765563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Subject Rights</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31</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normAutofit fontScale="77500" lnSpcReduction="20000"/>
          </a:bodyPr>
          <a:lstStyle/>
          <a:p>
            <a:pPr>
              <a:lnSpc>
                <a:spcPct val="80000"/>
              </a:lnSpc>
            </a:pPr>
            <a:r>
              <a:rPr lang="en-US" dirty="0"/>
              <a:t>The right to be informed</a:t>
            </a:r>
          </a:p>
          <a:p>
            <a:pPr>
              <a:lnSpc>
                <a:spcPct val="80000"/>
              </a:lnSpc>
            </a:pPr>
            <a:r>
              <a:rPr lang="en-US" dirty="0"/>
              <a:t>The right of access</a:t>
            </a:r>
          </a:p>
          <a:p>
            <a:pPr>
              <a:lnSpc>
                <a:spcPct val="80000"/>
              </a:lnSpc>
            </a:pPr>
            <a:r>
              <a:rPr lang="en-US" dirty="0"/>
              <a:t>The right to rectification</a:t>
            </a:r>
          </a:p>
          <a:p>
            <a:pPr>
              <a:lnSpc>
                <a:spcPct val="80000"/>
              </a:lnSpc>
            </a:pPr>
            <a:r>
              <a:rPr lang="en-US" dirty="0"/>
              <a:t>The right to erasure</a:t>
            </a:r>
          </a:p>
          <a:p>
            <a:pPr>
              <a:lnSpc>
                <a:spcPct val="80000"/>
              </a:lnSpc>
            </a:pPr>
            <a:r>
              <a:rPr lang="en-US" dirty="0"/>
              <a:t>The right to restrict processing</a:t>
            </a:r>
          </a:p>
          <a:p>
            <a:pPr>
              <a:lnSpc>
                <a:spcPct val="80000"/>
              </a:lnSpc>
            </a:pPr>
            <a:r>
              <a:rPr lang="en-US" dirty="0"/>
              <a:t>The right to data portability</a:t>
            </a:r>
          </a:p>
          <a:p>
            <a:pPr>
              <a:lnSpc>
                <a:spcPct val="80000"/>
              </a:lnSpc>
            </a:pPr>
            <a:r>
              <a:rPr lang="en-US" dirty="0"/>
              <a:t>The right to object</a:t>
            </a:r>
          </a:p>
          <a:p>
            <a:pPr>
              <a:lnSpc>
                <a:spcPct val="80000"/>
              </a:lnSpc>
            </a:pPr>
            <a:r>
              <a:rPr lang="en-US" dirty="0"/>
              <a:t>Rights in relation to automated decision making and profiling</a:t>
            </a:r>
            <a:r>
              <a:rPr lang="en-US" dirty="0" smtClean="0"/>
              <a:t>.</a:t>
            </a:r>
            <a:endParaRPr lang="en-US" dirty="0"/>
          </a:p>
        </p:txBody>
      </p:sp>
      <p:sp>
        <p:nvSpPr>
          <p:cNvPr id="5" name="Rectangle 4"/>
          <p:cNvSpPr/>
          <p:nvPr/>
        </p:nvSpPr>
        <p:spPr>
          <a:xfrm>
            <a:off x="4260850" y="290350"/>
            <a:ext cx="4572000" cy="523220"/>
          </a:xfrm>
          <a:prstGeom prst="rect">
            <a:avLst/>
          </a:prstGeom>
        </p:spPr>
        <p:txBody>
          <a:bodyPr>
            <a:spAutoFit/>
          </a:bodyPr>
          <a:lstStyle/>
          <a:p>
            <a:r>
              <a:rPr lang="en-GB" dirty="0">
                <a:hlinkClick r:id="rId2"/>
              </a:rPr>
              <a:t>https://ico.org.uk/for-organisations/guide-to-the-general-data-protection-regulation-gdpr/individual-rights</a:t>
            </a:r>
            <a:r>
              <a:rPr lang="en-GB" dirty="0" smtClean="0">
                <a:hlinkClick r:id="rId2"/>
              </a:rPr>
              <a:t>/</a:t>
            </a:r>
            <a:r>
              <a:rPr lang="en-GB" dirty="0" smtClean="0"/>
              <a:t> </a:t>
            </a:r>
            <a:endParaRPr lang="en-GB" dirty="0"/>
          </a:p>
        </p:txBody>
      </p:sp>
    </p:spTree>
    <p:extLst>
      <p:ext uri="{BB962C8B-B14F-4D97-AF65-F5344CB8AC3E}">
        <p14:creationId xmlns:p14="http://schemas.microsoft.com/office/powerpoint/2010/main" val="355376381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485033" y="1067345"/>
            <a:ext cx="6109692" cy="3580855"/>
          </a:xfrm>
          <a:prstGeom prst="rect">
            <a:avLst/>
          </a:prstGeom>
          <a:solidFill>
            <a:schemeClr val="tx1"/>
          </a:solidFill>
          <a:ln>
            <a:solidFill>
              <a:srgbClr val="595959"/>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6"/>
          <p:cNvSpPr>
            <a:spLocks noGrp="1"/>
          </p:cNvSpPr>
          <p:nvPr>
            <p:ph type="title"/>
          </p:nvPr>
        </p:nvSpPr>
        <p:spPr/>
        <p:txBody>
          <a:bodyPr>
            <a:normAutofit fontScale="90000"/>
          </a:bodyPr>
          <a:lstStyle/>
          <a:p>
            <a:r>
              <a:rPr lang="en-GB" dirty="0" smtClean="0"/>
              <a:t>More detailed solution design</a:t>
            </a:r>
            <a:endParaRPr lang="en-GB" dirty="0"/>
          </a:p>
        </p:txBody>
      </p:sp>
      <p:sp>
        <p:nvSpPr>
          <p:cNvPr id="3" name="Slide Number Placeholder 2"/>
          <p:cNvSpPr>
            <a:spLocks noGrp="1"/>
          </p:cNvSpPr>
          <p:nvPr>
            <p:ph type="sldNum" idx="4294967295"/>
          </p:nvPr>
        </p:nvSpPr>
        <p:spPr>
          <a:xfrm>
            <a:off x="8594725" y="4648200"/>
            <a:ext cx="549275" cy="393700"/>
          </a:xfrm>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32</a:t>
            </a:fld>
            <a:endParaRPr lang="en-US" sz="1000" b="0" i="0" u="none" strike="noStrike" cap="none" dirty="0">
              <a:solidFill>
                <a:srgbClr val="434343"/>
              </a:solidFill>
              <a:latin typeface="Arial"/>
              <a:ea typeface="Arial"/>
              <a:cs typeface="Arial"/>
              <a:sym typeface="Arial"/>
            </a:endParaRPr>
          </a:p>
        </p:txBody>
      </p:sp>
      <p:pic>
        <p:nvPicPr>
          <p:cNvPr id="6" name="Picture 5"/>
          <p:cNvPicPr>
            <a:picLocks noChangeAspect="1"/>
          </p:cNvPicPr>
          <p:nvPr/>
        </p:nvPicPr>
        <p:blipFill>
          <a:blip r:embed="rId2"/>
          <a:stretch>
            <a:fillRect/>
          </a:stretch>
        </p:blipFill>
        <p:spPr>
          <a:xfrm>
            <a:off x="2698382" y="1241238"/>
            <a:ext cx="5588000" cy="3213100"/>
          </a:xfrm>
          <a:prstGeom prst="rect">
            <a:avLst/>
          </a:prstGeom>
        </p:spPr>
      </p:pic>
      <p:pic>
        <p:nvPicPr>
          <p:cNvPr id="8" name="Picture 7"/>
          <p:cNvPicPr>
            <a:picLocks noChangeAspect="1"/>
          </p:cNvPicPr>
          <p:nvPr/>
        </p:nvPicPr>
        <p:blipFill>
          <a:blip r:embed="rId3"/>
          <a:stretch>
            <a:fillRect/>
          </a:stretch>
        </p:blipFill>
        <p:spPr>
          <a:xfrm>
            <a:off x="543000" y="2819400"/>
            <a:ext cx="1308100" cy="1828800"/>
          </a:xfrm>
          <a:prstGeom prst="rect">
            <a:avLst/>
          </a:prstGeom>
        </p:spPr>
      </p:pic>
      <p:pic>
        <p:nvPicPr>
          <p:cNvPr id="10" name="Picture 9"/>
          <p:cNvPicPr>
            <a:picLocks noChangeAspect="1"/>
          </p:cNvPicPr>
          <p:nvPr/>
        </p:nvPicPr>
        <p:blipFill>
          <a:blip r:embed="rId4"/>
          <a:stretch>
            <a:fillRect/>
          </a:stretch>
        </p:blipFill>
        <p:spPr>
          <a:xfrm>
            <a:off x="311700" y="1054100"/>
            <a:ext cx="1739900" cy="1765300"/>
          </a:xfrm>
          <a:prstGeom prst="rect">
            <a:avLst/>
          </a:prstGeom>
        </p:spPr>
      </p:pic>
    </p:spTree>
    <p:extLst>
      <p:ext uri="{BB962C8B-B14F-4D97-AF65-F5344CB8AC3E}">
        <p14:creationId xmlns:p14="http://schemas.microsoft.com/office/powerpoint/2010/main" val="11270074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smtClean="0"/>
              <a:t>Data </a:t>
            </a:r>
            <a:r>
              <a:rPr lang="en-GB" dirty="0"/>
              <a:t>p</a:t>
            </a:r>
            <a:r>
              <a:rPr lang="en-GB" dirty="0" smtClean="0"/>
              <a:t>rocessing </a:t>
            </a:r>
            <a:r>
              <a:rPr lang="en-GB" dirty="0"/>
              <a:t>d</a:t>
            </a:r>
            <a:r>
              <a:rPr lang="en-GB" dirty="0" smtClean="0"/>
              <a:t>escriptions</a:t>
            </a:r>
            <a:endParaRPr lang="en-GB" dirty="0"/>
          </a:p>
        </p:txBody>
      </p:sp>
      <p:sp>
        <p:nvSpPr>
          <p:cNvPr id="5" name="Content Placeholder 4"/>
          <p:cNvSpPr>
            <a:spLocks noGrp="1"/>
          </p:cNvSpPr>
          <p:nvPr>
            <p:ph type="body" idx="13"/>
          </p:nvPr>
        </p:nvSpPr>
        <p:spPr/>
        <p:txBody>
          <a:bodyPr>
            <a:normAutofit fontScale="85000" lnSpcReduction="20000"/>
          </a:bodyPr>
          <a:lstStyle/>
          <a:p>
            <a:r>
              <a:rPr lang="en-GB" dirty="0" smtClean="0"/>
              <a:t>Each </a:t>
            </a:r>
            <a:r>
              <a:rPr lang="en-GB" dirty="0" smtClean="0"/>
              <a:t>digital service must </a:t>
            </a:r>
            <a:r>
              <a:rPr lang="en-GB" dirty="0" smtClean="0"/>
              <a:t>create a description of the data it uses and how it processes it.  These descriptions will become part of the </a:t>
            </a:r>
            <a:r>
              <a:rPr lang="en-GB" dirty="0" smtClean="0"/>
              <a:t>digital service’s terms </a:t>
            </a:r>
            <a:r>
              <a:rPr lang="en-GB" dirty="0" smtClean="0"/>
              <a:t>and </a:t>
            </a:r>
            <a:r>
              <a:rPr lang="en-GB" dirty="0" smtClean="0"/>
              <a:t>conditions.</a:t>
            </a:r>
            <a:endParaRPr lang="en-GB" dirty="0" smtClean="0"/>
          </a:p>
          <a:p>
            <a:r>
              <a:rPr lang="en-GB" dirty="0" smtClean="0"/>
              <a:t>The processing description will identify the categories of data being processed, the purpose of this processing, where this data is stored and the scope of the offerings that this data is made available too.</a:t>
            </a:r>
          </a:p>
          <a:p>
            <a:r>
              <a:rPr lang="en-GB" dirty="0" smtClean="0"/>
              <a:t>The aim of this processing description is to specify the offering’s legitimate interest in the data.   When the client signs up to the offering they accept the offering’s terms and conditions.  This acts as the controller to processor agreement on how we will process the data they give us.</a:t>
            </a:r>
            <a:endParaRPr lang="en-GB" dirty="0"/>
          </a:p>
        </p:txBody>
      </p:sp>
      <p:pic>
        <p:nvPicPr>
          <p:cNvPr id="2" name="Picture 1"/>
          <p:cNvPicPr>
            <a:picLocks noChangeAspect="1"/>
          </p:cNvPicPr>
          <p:nvPr/>
        </p:nvPicPr>
        <p:blipFill>
          <a:blip r:embed="rId2"/>
          <a:stretch>
            <a:fillRect/>
          </a:stretch>
        </p:blipFill>
        <p:spPr>
          <a:xfrm>
            <a:off x="8286199" y="231021"/>
            <a:ext cx="546100" cy="685800"/>
          </a:xfrm>
          <a:prstGeom prst="rect">
            <a:avLst/>
          </a:prstGeom>
        </p:spPr>
      </p:pic>
    </p:spTree>
    <p:extLst>
      <p:ext uri="{BB962C8B-B14F-4D97-AF65-F5344CB8AC3E}">
        <p14:creationId xmlns:p14="http://schemas.microsoft.com/office/powerpoint/2010/main" val="56788597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Structure </a:t>
            </a:r>
            <a:r>
              <a:rPr lang="en-GB" dirty="0" smtClean="0"/>
              <a:t>of </a:t>
            </a:r>
            <a:r>
              <a:rPr lang="en-GB" dirty="0" smtClean="0"/>
              <a:t>the data processing description</a:t>
            </a:r>
            <a:endParaRPr lang="en-GB" dirty="0"/>
          </a:p>
        </p:txBody>
      </p:sp>
      <p:sp>
        <p:nvSpPr>
          <p:cNvPr id="3" name="Content Placeholder 2"/>
          <p:cNvSpPr>
            <a:spLocks noGrp="1"/>
          </p:cNvSpPr>
          <p:nvPr>
            <p:ph type="body" idx="13"/>
          </p:nvPr>
        </p:nvSpPr>
        <p:spPr>
          <a:xfrm>
            <a:off x="311150" y="1048943"/>
            <a:ext cx="8521700" cy="4094557"/>
          </a:xfrm>
        </p:spPr>
        <p:txBody>
          <a:bodyPr>
            <a:normAutofit fontScale="62500" lnSpcReduction="20000"/>
          </a:bodyPr>
          <a:lstStyle/>
          <a:p>
            <a:r>
              <a:rPr lang="en-GB" dirty="0" smtClean="0"/>
              <a:t>A data processing description for </a:t>
            </a:r>
            <a:r>
              <a:rPr lang="en-GB" dirty="0" smtClean="0"/>
              <a:t>a digital service defines</a:t>
            </a:r>
            <a:r>
              <a:rPr lang="en-GB" dirty="0" smtClean="0"/>
              <a:t>:</a:t>
            </a:r>
          </a:p>
          <a:p>
            <a:pPr lvl="1"/>
            <a:r>
              <a:rPr lang="en-GB" dirty="0" smtClean="0"/>
              <a:t>Each data set managed by the offering</a:t>
            </a:r>
          </a:p>
          <a:p>
            <a:pPr lvl="2"/>
            <a:r>
              <a:rPr lang="en-GB" dirty="0" smtClean="0"/>
              <a:t>The data categories of data in the data set</a:t>
            </a:r>
          </a:p>
          <a:p>
            <a:pPr lvl="2"/>
            <a:r>
              <a:rPr lang="en-GB" dirty="0" smtClean="0"/>
              <a:t>The personal data classification of the data set</a:t>
            </a:r>
          </a:p>
          <a:p>
            <a:pPr lvl="2"/>
            <a:r>
              <a:rPr lang="en-GB" dirty="0" smtClean="0"/>
              <a:t>The scope of use of the data set</a:t>
            </a:r>
          </a:p>
          <a:p>
            <a:pPr lvl="2"/>
            <a:r>
              <a:rPr lang="en-GB" dirty="0" smtClean="0"/>
              <a:t>The storage technology and location(s)</a:t>
            </a:r>
          </a:p>
          <a:p>
            <a:pPr lvl="1"/>
            <a:r>
              <a:rPr lang="en-GB" dirty="0" smtClean="0"/>
              <a:t>A set of processing descriptions that describe how the data is processed, its purpose, and what happens to the results.</a:t>
            </a:r>
          </a:p>
          <a:p>
            <a:pPr lvl="2"/>
            <a:r>
              <a:rPr lang="en-GB" dirty="0" smtClean="0"/>
              <a:t>For example</a:t>
            </a:r>
            <a:r>
              <a:rPr lang="en-GB" dirty="0" smtClean="0"/>
              <a:t>:  Observed </a:t>
            </a:r>
            <a:r>
              <a:rPr lang="en-GB" dirty="0" smtClean="0"/>
              <a:t>usage data is collected when an end user interacts with the offering in order to improve the capabilities of the service.  This data is stored in the service activity data set and kept for no longer than 6 months.</a:t>
            </a:r>
          </a:p>
          <a:p>
            <a:r>
              <a:rPr lang="en-GB" dirty="0" smtClean="0"/>
              <a:t>The data processing descriptions need to cover all parts of the lifecycle of </a:t>
            </a:r>
            <a:r>
              <a:rPr lang="en-GB" dirty="0" smtClean="0"/>
              <a:t>a service’s use </a:t>
            </a:r>
            <a:r>
              <a:rPr lang="en-GB" dirty="0" smtClean="0"/>
              <a:t>including </a:t>
            </a:r>
            <a:r>
              <a:rPr lang="en-GB" dirty="0" smtClean="0"/>
              <a:t>user on</a:t>
            </a:r>
            <a:r>
              <a:rPr lang="en-GB" dirty="0" smtClean="0"/>
              <a:t>-boarding, normal use, support and maintenance of the </a:t>
            </a:r>
            <a:r>
              <a:rPr lang="en-GB" dirty="0" smtClean="0"/>
              <a:t>digital</a:t>
            </a:r>
            <a:r>
              <a:rPr lang="en-GB" dirty="0" smtClean="0"/>
              <a:t> </a:t>
            </a:r>
            <a:r>
              <a:rPr lang="en-GB" dirty="0" smtClean="0"/>
              <a:t>service(s) and tenant termination.</a:t>
            </a:r>
          </a:p>
          <a:p>
            <a:pPr lvl="3"/>
            <a:endParaRPr lang="en-GB" dirty="0"/>
          </a:p>
        </p:txBody>
      </p:sp>
    </p:spTree>
    <p:extLst>
      <p:ext uri="{BB962C8B-B14F-4D97-AF65-F5344CB8AC3E}">
        <p14:creationId xmlns:p14="http://schemas.microsoft.com/office/powerpoint/2010/main" val="428124654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mtClean="0"/>
              <a:t>Red flags relating to processing statements</a:t>
            </a:r>
            <a:endParaRPr lang="en-GB" dirty="0"/>
          </a:p>
        </p:txBody>
      </p:sp>
      <p:sp>
        <p:nvSpPr>
          <p:cNvPr id="3" name="Content Placeholder 2"/>
          <p:cNvSpPr>
            <a:spLocks noGrp="1"/>
          </p:cNvSpPr>
          <p:nvPr>
            <p:ph type="body" idx="13"/>
          </p:nvPr>
        </p:nvSpPr>
        <p:spPr/>
        <p:txBody>
          <a:bodyPr/>
          <a:lstStyle/>
          <a:p>
            <a:r>
              <a:rPr lang="en-GB" smtClean="0"/>
              <a:t>There are data sets declared that are not used</a:t>
            </a:r>
          </a:p>
          <a:p>
            <a:r>
              <a:rPr lang="en-GB" smtClean="0"/>
              <a:t>Not all of the lifecycle states of the offering are covered</a:t>
            </a:r>
          </a:p>
          <a:p>
            <a:r>
              <a:rPr lang="en-GB" smtClean="0"/>
              <a:t>There is no view of the lifecycle of the data set – for example, what causes data in the data set to be created, updated and deleted.</a:t>
            </a:r>
            <a:endParaRPr lang="en-GB" dirty="0"/>
          </a:p>
        </p:txBody>
      </p:sp>
    </p:spTree>
    <p:extLst>
      <p:ext uri="{BB962C8B-B14F-4D97-AF65-F5344CB8AC3E}">
        <p14:creationId xmlns:p14="http://schemas.microsoft.com/office/powerpoint/2010/main" val="354416549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Digital Service Development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36</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984375"/>
            <a:ext cx="5321591" cy="2663825"/>
          </a:xfrm>
        </p:spPr>
        <p:txBody>
          <a:bodyPr/>
          <a:lstStyle/>
          <a:p>
            <a:r>
              <a:rPr lang="en-GB" dirty="0" smtClean="0"/>
              <a:t>Des is a contractor.</a:t>
            </a:r>
          </a:p>
          <a:p>
            <a:r>
              <a:rPr lang="en-GB" dirty="0" smtClean="0"/>
              <a:t>He is responsible for the mobile/tablet app development including security, consent management and the data subject rights services.</a:t>
            </a:r>
            <a:endParaRPr lang="en-GB" dirty="0"/>
          </a:p>
        </p:txBody>
      </p:sp>
      <p:pic>
        <p:nvPicPr>
          <p:cNvPr id="5" name="Picture 4" descr="Explicit conse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9613" y="1527407"/>
            <a:ext cx="1358569" cy="2845169"/>
          </a:xfrm>
          <a:prstGeom prst="rect">
            <a:avLst/>
          </a:prstGeom>
        </p:spPr>
      </p:pic>
      <p:pic>
        <p:nvPicPr>
          <p:cNvPr id="6" name="Picture 5"/>
          <p:cNvPicPr>
            <a:picLocks noChangeAspect="1"/>
          </p:cNvPicPr>
          <p:nvPr/>
        </p:nvPicPr>
        <p:blipFill>
          <a:blip r:embed="rId3"/>
          <a:stretch>
            <a:fillRect/>
          </a:stretch>
        </p:blipFill>
        <p:spPr>
          <a:xfrm>
            <a:off x="3570202" y="948798"/>
            <a:ext cx="1473200" cy="1739900"/>
          </a:xfrm>
          <a:prstGeom prst="rect">
            <a:avLst/>
          </a:prstGeom>
        </p:spPr>
      </p:pic>
    </p:spTree>
    <p:extLst>
      <p:ext uri="{BB962C8B-B14F-4D97-AF65-F5344CB8AC3E}">
        <p14:creationId xmlns:p14="http://schemas.microsoft.com/office/powerpoint/2010/main" val="124103362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Integration services</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37</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a:t>Bob </a:t>
            </a:r>
            <a:r>
              <a:rPr lang="en-GB" dirty="0" err="1"/>
              <a:t>Nitter</a:t>
            </a:r>
            <a:r>
              <a:rPr lang="en-GB" dirty="0"/>
              <a:t> is an experienced integration developer.  He is given responsibility for developing </a:t>
            </a:r>
            <a:r>
              <a:rPr lang="en-GB" dirty="0" smtClean="0"/>
              <a:t>the backend of the </a:t>
            </a:r>
            <a:r>
              <a:rPr lang="en-GB" dirty="0"/>
              <a:t>clinical trials engagement application</a:t>
            </a:r>
            <a:r>
              <a:rPr lang="en-GB" dirty="0" smtClean="0"/>
              <a:t>.</a:t>
            </a:r>
            <a:endParaRPr lang="en-GB" dirty="0"/>
          </a:p>
        </p:txBody>
      </p:sp>
      <p:pic>
        <p:nvPicPr>
          <p:cNvPr id="5" name="Picture 4"/>
          <p:cNvPicPr>
            <a:picLocks noChangeAspect="1"/>
          </p:cNvPicPr>
          <p:nvPr/>
        </p:nvPicPr>
        <p:blipFill>
          <a:blip r:embed="rId2"/>
          <a:stretch>
            <a:fillRect/>
          </a:stretch>
        </p:blipFill>
        <p:spPr>
          <a:xfrm>
            <a:off x="5584408" y="2371286"/>
            <a:ext cx="2621900" cy="2276913"/>
          </a:xfrm>
          <a:prstGeom prst="rect">
            <a:avLst/>
          </a:prstGeom>
        </p:spPr>
      </p:pic>
    </p:spTree>
    <p:extLst>
      <p:ext uri="{BB962C8B-B14F-4D97-AF65-F5344CB8AC3E}">
        <p14:creationId xmlns:p14="http://schemas.microsoft.com/office/powerpoint/2010/main" val="1499670661"/>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Integration services</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38</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normAutofit fontScale="70000" lnSpcReduction="20000"/>
          </a:bodyPr>
          <a:lstStyle/>
          <a:p>
            <a:pPr marL="0" indent="0">
              <a:buNone/>
            </a:pPr>
            <a:r>
              <a:rPr lang="en-GB" dirty="0" smtClean="0"/>
              <a:t>1</a:t>
            </a:r>
            <a:r>
              <a:rPr lang="en-GB" dirty="0"/>
              <a:t>) Designing the mobile APIs to minimise the flow of personal and sensitive data between the device and the application. </a:t>
            </a:r>
            <a:endParaRPr lang="en-GB" dirty="0" smtClean="0"/>
          </a:p>
          <a:p>
            <a:pPr marL="0" indent="0">
              <a:buNone/>
            </a:pPr>
            <a:r>
              <a:rPr lang="en-GB" dirty="0"/>
              <a:t>2) Recording the schema for these APIs one of the open metadata repositories and classifying the schema attributed with business glossary terms</a:t>
            </a:r>
            <a:r>
              <a:rPr lang="en-GB" dirty="0" smtClean="0"/>
              <a:t>.</a:t>
            </a:r>
            <a:endParaRPr lang="en-GB" dirty="0"/>
          </a:p>
          <a:p>
            <a:pPr marL="0" indent="0">
              <a:buNone/>
            </a:pPr>
            <a:r>
              <a:rPr lang="en-GB" dirty="0"/>
              <a:t>3) Encrypting any data stored in the Mobile application.  This data is kept to a minimum - just containing enough basic information to drive the application on the device</a:t>
            </a:r>
            <a:r>
              <a:rPr lang="en-GB" dirty="0" smtClean="0"/>
              <a:t>.</a:t>
            </a:r>
            <a:endParaRPr lang="en-GB" dirty="0"/>
          </a:p>
          <a:p>
            <a:pPr marL="0" indent="0">
              <a:buNone/>
            </a:pPr>
            <a:r>
              <a:rPr lang="en-GB" dirty="0"/>
              <a:t>4) Using secure connections with the data refinery to send new sensitive data received back to the data lake rather than storing it locally in the cloud application</a:t>
            </a:r>
            <a:r>
              <a:rPr lang="en-GB" dirty="0" smtClean="0"/>
              <a:t>.</a:t>
            </a:r>
            <a:endParaRPr lang="en-GB" dirty="0"/>
          </a:p>
          <a:p>
            <a:pPr marL="0" indent="0">
              <a:buNone/>
            </a:pPr>
            <a:r>
              <a:rPr lang="en-GB" dirty="0"/>
              <a:t>5) Ensuring the usage, receipt of new data and transmission to the data lake are logged (with the clinical and personal data encrypted in the log file)</a:t>
            </a:r>
            <a:r>
              <a:rPr lang="en-GB" dirty="0" smtClean="0"/>
              <a:t>.</a:t>
            </a:r>
            <a:endParaRPr lang="en-GB" dirty="0"/>
          </a:p>
        </p:txBody>
      </p:sp>
    </p:spTree>
    <p:extLst>
      <p:ext uri="{BB962C8B-B14F-4D97-AF65-F5344CB8AC3E}">
        <p14:creationId xmlns:p14="http://schemas.microsoft.com/office/powerpoint/2010/main" val="389410288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processing certification</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39</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Does the digital service (only) process data in the way described in the processing description?</a:t>
            </a:r>
          </a:p>
          <a:p>
            <a:pPr lvl="1"/>
            <a:r>
              <a:rPr lang="en-GB" dirty="0" smtClean="0"/>
              <a:t>Test evidence</a:t>
            </a:r>
          </a:p>
          <a:p>
            <a:pPr lvl="1"/>
            <a:r>
              <a:rPr lang="en-GB" dirty="0" smtClean="0"/>
              <a:t>Deployment protection</a:t>
            </a:r>
          </a:p>
          <a:p>
            <a:pPr lvl="1"/>
            <a:r>
              <a:rPr lang="en-GB" dirty="0" smtClean="0"/>
              <a:t>Professional review</a:t>
            </a:r>
            <a:endParaRPr lang="en-GB" dirty="0"/>
          </a:p>
        </p:txBody>
      </p:sp>
      <p:pic>
        <p:nvPicPr>
          <p:cNvPr id="5" name="Picture 4"/>
          <p:cNvPicPr>
            <a:picLocks noChangeAspect="1"/>
          </p:cNvPicPr>
          <p:nvPr/>
        </p:nvPicPr>
        <p:blipFill>
          <a:blip r:embed="rId2"/>
          <a:stretch>
            <a:fillRect/>
          </a:stretch>
        </p:blipFill>
        <p:spPr>
          <a:xfrm>
            <a:off x="7605976" y="341439"/>
            <a:ext cx="546100" cy="685800"/>
          </a:xfrm>
          <a:prstGeom prst="rect">
            <a:avLst/>
          </a:prstGeom>
        </p:spPr>
      </p:pic>
      <p:pic>
        <p:nvPicPr>
          <p:cNvPr id="6" name="Picture 5"/>
          <p:cNvPicPr>
            <a:picLocks noChangeAspect="1"/>
          </p:cNvPicPr>
          <p:nvPr/>
        </p:nvPicPr>
        <p:blipFill>
          <a:blip r:embed="rId3"/>
          <a:stretch>
            <a:fillRect/>
          </a:stretch>
        </p:blipFill>
        <p:spPr>
          <a:xfrm>
            <a:off x="4424150" y="2498810"/>
            <a:ext cx="1739900" cy="1765300"/>
          </a:xfrm>
          <a:prstGeom prst="rect">
            <a:avLst/>
          </a:prstGeom>
        </p:spPr>
      </p:pic>
      <p:pic>
        <p:nvPicPr>
          <p:cNvPr id="7" name="Picture 6"/>
          <p:cNvPicPr>
            <a:picLocks noChangeAspect="1"/>
          </p:cNvPicPr>
          <p:nvPr/>
        </p:nvPicPr>
        <p:blipFill>
          <a:blip r:embed="rId4"/>
          <a:stretch>
            <a:fillRect/>
          </a:stretch>
        </p:blipFill>
        <p:spPr>
          <a:xfrm>
            <a:off x="6626382" y="2609228"/>
            <a:ext cx="1930400" cy="1676400"/>
          </a:xfrm>
          <a:prstGeom prst="rect">
            <a:avLst/>
          </a:prstGeom>
        </p:spPr>
      </p:pic>
    </p:spTree>
    <p:extLst>
      <p:ext uri="{BB962C8B-B14F-4D97-AF65-F5344CB8AC3E}">
        <p14:creationId xmlns:p14="http://schemas.microsoft.com/office/powerpoint/2010/main" val="30505457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ODPi Data Privacy Pack</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Best practice guides, resources and technologies</a:t>
            </a:r>
          </a:p>
          <a:p>
            <a:r>
              <a:rPr lang="en-GB" dirty="0" smtClean="0"/>
              <a:t>All open source</a:t>
            </a:r>
          </a:p>
          <a:p>
            <a:r>
              <a:rPr lang="en-GB" dirty="0" smtClean="0"/>
              <a:t>Designed for people responsible for ensuring data privacy in an organization (the privacy officer)</a:t>
            </a:r>
            <a:endParaRPr lang="en-GB" dirty="0"/>
          </a:p>
        </p:txBody>
      </p:sp>
    </p:spTree>
    <p:extLst>
      <p:ext uri="{BB962C8B-B14F-4D97-AF65-F5344CB8AC3E}">
        <p14:creationId xmlns:p14="http://schemas.microsoft.com/office/powerpoint/2010/main" val="246047462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Deployment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40</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114425"/>
            <a:ext cx="4806177" cy="3533775"/>
          </a:xfrm>
        </p:spPr>
        <p:txBody>
          <a:bodyPr/>
          <a:lstStyle/>
          <a:p>
            <a:r>
              <a:rPr lang="en-GB" dirty="0" smtClean="0"/>
              <a:t>Gary Geeke is responsible for all of Coco Pharmaceuticals IT systems.</a:t>
            </a:r>
          </a:p>
          <a:p>
            <a:r>
              <a:rPr lang="en-GB" dirty="0" smtClean="0"/>
              <a:t>He is responsible for ensuring the deployment platform for the solution is secure.</a:t>
            </a:r>
            <a:endParaRPr lang="en-GB" dirty="0"/>
          </a:p>
        </p:txBody>
      </p:sp>
      <p:pic>
        <p:nvPicPr>
          <p:cNvPr id="5" name="Picture 4"/>
          <p:cNvPicPr>
            <a:picLocks noChangeAspect="1"/>
          </p:cNvPicPr>
          <p:nvPr/>
        </p:nvPicPr>
        <p:blipFill>
          <a:blip r:embed="rId2"/>
          <a:stretch>
            <a:fillRect/>
          </a:stretch>
        </p:blipFill>
        <p:spPr>
          <a:xfrm>
            <a:off x="6255080" y="1384674"/>
            <a:ext cx="1333500" cy="1905000"/>
          </a:xfrm>
          <a:prstGeom prst="rect">
            <a:avLst/>
          </a:prstGeom>
        </p:spPr>
      </p:pic>
    </p:spTree>
    <p:extLst>
      <p:ext uri="{BB962C8B-B14F-4D97-AF65-F5344CB8AC3E}">
        <p14:creationId xmlns:p14="http://schemas.microsoft.com/office/powerpoint/2010/main" val="356882808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Security Certification</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41</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Follow an established security certification standard that is relevant for your industry.</a:t>
            </a:r>
          </a:p>
          <a:p>
            <a:pPr lvl="1"/>
            <a:r>
              <a:rPr lang="en-GB" dirty="0" smtClean="0"/>
              <a:t>ISO, CSA STAR, FEDRAMP, SOC2, </a:t>
            </a:r>
            <a:r>
              <a:rPr lang="mr-IN" dirty="0" smtClean="0"/>
              <a:t>…</a:t>
            </a:r>
            <a:endParaRPr lang="en-US" dirty="0" smtClean="0"/>
          </a:p>
          <a:p>
            <a:r>
              <a:rPr lang="en-US" dirty="0" smtClean="0"/>
              <a:t>Both staff and systems need to be certified.</a:t>
            </a:r>
            <a:endParaRPr lang="en-GB" dirty="0"/>
          </a:p>
        </p:txBody>
      </p:sp>
      <p:pic>
        <p:nvPicPr>
          <p:cNvPr id="5" name="Picture 4"/>
          <p:cNvPicPr>
            <a:picLocks noChangeAspect="1"/>
          </p:cNvPicPr>
          <p:nvPr/>
        </p:nvPicPr>
        <p:blipFill>
          <a:blip r:embed="rId2"/>
          <a:stretch>
            <a:fillRect/>
          </a:stretch>
        </p:blipFill>
        <p:spPr>
          <a:xfrm>
            <a:off x="7587569" y="342140"/>
            <a:ext cx="546100" cy="685800"/>
          </a:xfrm>
          <a:prstGeom prst="rect">
            <a:avLst/>
          </a:prstGeom>
        </p:spPr>
      </p:pic>
    </p:spTree>
    <p:extLst>
      <p:ext uri="{BB962C8B-B14F-4D97-AF65-F5344CB8AC3E}">
        <p14:creationId xmlns:p14="http://schemas.microsoft.com/office/powerpoint/2010/main" val="338770644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use report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42</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114425"/>
            <a:ext cx="4898215" cy="3533775"/>
          </a:xfrm>
        </p:spPr>
        <p:txBody>
          <a:bodyPr>
            <a:normAutofit fontScale="77500" lnSpcReduction="20000"/>
          </a:bodyPr>
          <a:lstStyle/>
          <a:p>
            <a:r>
              <a:rPr lang="en-GB" dirty="0" smtClean="0"/>
              <a:t>Metrics about the data use within the digital services</a:t>
            </a:r>
          </a:p>
          <a:p>
            <a:pPr lvl="1"/>
            <a:r>
              <a:rPr lang="en-GB" dirty="0" smtClean="0"/>
              <a:t>Number of identified individuals</a:t>
            </a:r>
          </a:p>
          <a:p>
            <a:pPr lvl="1"/>
            <a:r>
              <a:rPr lang="en-GB" dirty="0" smtClean="0"/>
              <a:t>Volume of transactions and data change</a:t>
            </a:r>
          </a:p>
          <a:p>
            <a:pPr lvl="1"/>
            <a:r>
              <a:rPr lang="en-GB" dirty="0" smtClean="0"/>
              <a:t>Consent settings</a:t>
            </a:r>
          </a:p>
          <a:p>
            <a:pPr lvl="1"/>
            <a:r>
              <a:rPr lang="en-GB" dirty="0" smtClean="0"/>
              <a:t>Data subject requests</a:t>
            </a:r>
          </a:p>
          <a:p>
            <a:pPr lvl="1"/>
            <a:r>
              <a:rPr lang="en-GB" dirty="0" smtClean="0"/>
              <a:t>Other feedback.</a:t>
            </a:r>
          </a:p>
          <a:p>
            <a:r>
              <a:rPr lang="en-GB" dirty="0" smtClean="0"/>
              <a:t>Used for on-going assessment of risk and establishing what is normal processing</a:t>
            </a:r>
            <a:endParaRPr lang="en-GB" dirty="0"/>
          </a:p>
        </p:txBody>
      </p:sp>
      <p:pic>
        <p:nvPicPr>
          <p:cNvPr id="5" name="Picture 4" descr="ODPI - Data Privacy - Process Fl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5331" y="1114425"/>
            <a:ext cx="4970150" cy="3311378"/>
          </a:xfrm>
          <a:prstGeom prst="rect">
            <a:avLst/>
          </a:prstGeom>
        </p:spPr>
      </p:pic>
    </p:spTree>
    <p:extLst>
      <p:ext uri="{BB962C8B-B14F-4D97-AF65-F5344CB8AC3E}">
        <p14:creationId xmlns:p14="http://schemas.microsoft.com/office/powerpoint/2010/main" val="221466599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breach incident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43</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When personal data is obtained by an unauthorized party</a:t>
            </a:r>
          </a:p>
          <a:p>
            <a:r>
              <a:rPr lang="en-GB" dirty="0" smtClean="0"/>
              <a:t>The affected organization may be the last to know</a:t>
            </a:r>
          </a:p>
          <a:p>
            <a:r>
              <a:rPr lang="en-GB" dirty="0" smtClean="0"/>
              <a:t>Can be uncovered when data is sold or seized by law enforcement agencies</a:t>
            </a:r>
          </a:p>
          <a:p>
            <a:r>
              <a:rPr lang="en-GB" dirty="0" smtClean="0"/>
              <a:t>Organizations need active monitoring of suspicious activity</a:t>
            </a:r>
          </a:p>
          <a:p>
            <a:pPr lvl="1"/>
            <a:r>
              <a:rPr lang="en-GB" dirty="0" smtClean="0"/>
              <a:t>Implies you need a good grasp on what is “normal”</a:t>
            </a:r>
            <a:endParaRPr lang="en-GB" dirty="0"/>
          </a:p>
        </p:txBody>
      </p:sp>
      <p:pic>
        <p:nvPicPr>
          <p:cNvPr id="5" name="Picture 4"/>
          <p:cNvPicPr>
            <a:picLocks noChangeAspect="1"/>
          </p:cNvPicPr>
          <p:nvPr/>
        </p:nvPicPr>
        <p:blipFill>
          <a:blip r:embed="rId2"/>
          <a:stretch>
            <a:fillRect/>
          </a:stretch>
        </p:blipFill>
        <p:spPr>
          <a:xfrm>
            <a:off x="8010682" y="231021"/>
            <a:ext cx="546100" cy="685800"/>
          </a:xfrm>
          <a:prstGeom prst="rect">
            <a:avLst/>
          </a:prstGeom>
        </p:spPr>
      </p:pic>
    </p:spTree>
    <p:extLst>
      <p:ext uri="{BB962C8B-B14F-4D97-AF65-F5344CB8AC3E}">
        <p14:creationId xmlns:p14="http://schemas.microsoft.com/office/powerpoint/2010/main" val="360516062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smtClean="0"/>
              <a:t>Managing data </a:t>
            </a:r>
            <a:r>
              <a:rPr lang="en-GB" dirty="0"/>
              <a:t>b</a:t>
            </a:r>
            <a:r>
              <a:rPr lang="en-GB" dirty="0" smtClean="0"/>
              <a:t>reaches</a:t>
            </a:r>
            <a:endParaRPr lang="en-GB" dirty="0"/>
          </a:p>
        </p:txBody>
      </p:sp>
      <p:sp>
        <p:nvSpPr>
          <p:cNvPr id="5" name="Content Placeholder 4"/>
          <p:cNvSpPr>
            <a:spLocks noGrp="1"/>
          </p:cNvSpPr>
          <p:nvPr>
            <p:ph type="body" idx="13"/>
          </p:nvPr>
        </p:nvSpPr>
        <p:spPr/>
        <p:txBody>
          <a:bodyPr>
            <a:normAutofit/>
          </a:bodyPr>
          <a:lstStyle/>
          <a:p>
            <a:r>
              <a:rPr lang="en-GB" dirty="0" smtClean="0"/>
              <a:t>In </a:t>
            </a:r>
            <a:r>
              <a:rPr lang="en-GB" dirty="0"/>
              <a:t>the event of a data breach, </a:t>
            </a:r>
            <a:r>
              <a:rPr lang="en-GB" dirty="0" smtClean="0"/>
              <a:t>a team of experts for the digital service come together to support the organization’s response to the incident.</a:t>
            </a:r>
          </a:p>
          <a:p>
            <a:r>
              <a:rPr lang="en-GB" dirty="0" smtClean="0"/>
              <a:t>The </a:t>
            </a:r>
            <a:r>
              <a:rPr lang="en-GB" dirty="0" smtClean="0"/>
              <a:t>executive team should organize </a:t>
            </a:r>
            <a:r>
              <a:rPr lang="en-GB" dirty="0" smtClean="0"/>
              <a:t>rehearsals and assess the organization’s preparation for handling a data breach.</a:t>
            </a:r>
          </a:p>
          <a:p>
            <a:pPr lvl="1"/>
            <a:r>
              <a:rPr lang="en-GB" dirty="0" smtClean="0"/>
              <a:t>Who is responsible for communications with </a:t>
            </a:r>
            <a:r>
              <a:rPr lang="mr-IN" dirty="0" smtClean="0"/>
              <a:t>…</a:t>
            </a:r>
            <a:r>
              <a:rPr lang="en-GB" dirty="0" smtClean="0"/>
              <a:t> </a:t>
            </a:r>
          </a:p>
          <a:p>
            <a:pPr lvl="2"/>
            <a:r>
              <a:rPr lang="en-GB" dirty="0" smtClean="0"/>
              <a:t>Regulator? Affected data subjects? Media ?</a:t>
            </a:r>
            <a:endParaRPr lang="en-GB" dirty="0" smtClean="0"/>
          </a:p>
        </p:txBody>
      </p:sp>
    </p:spTree>
    <p:extLst>
      <p:ext uri="{BB962C8B-B14F-4D97-AF65-F5344CB8AC3E}">
        <p14:creationId xmlns:p14="http://schemas.microsoft.com/office/powerpoint/2010/main" val="99924639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Who should support the data breach incident?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45</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a:xfrm>
            <a:off x="311150" y="1114425"/>
            <a:ext cx="3112673" cy="3533775"/>
          </a:xfrm>
        </p:spPr>
        <p:txBody>
          <a:bodyPr>
            <a:normAutofit/>
          </a:bodyPr>
          <a:lstStyle/>
          <a:p>
            <a:r>
              <a:rPr lang="en-GB" sz="2000" dirty="0" smtClean="0"/>
              <a:t>Incident Owner</a:t>
            </a:r>
          </a:p>
          <a:p>
            <a:r>
              <a:rPr lang="en-GB" sz="2000" dirty="0" smtClean="0"/>
              <a:t>Security Officer</a:t>
            </a:r>
          </a:p>
          <a:p>
            <a:r>
              <a:rPr lang="en-GB" sz="2000" dirty="0" smtClean="0"/>
              <a:t>Privacy Officer</a:t>
            </a:r>
            <a:endParaRPr lang="en-GB" sz="2000" dirty="0"/>
          </a:p>
          <a:p>
            <a:r>
              <a:rPr lang="en-GB" sz="2000" dirty="0" smtClean="0"/>
              <a:t>Data Officer</a:t>
            </a:r>
          </a:p>
        </p:txBody>
      </p:sp>
      <p:pic>
        <p:nvPicPr>
          <p:cNvPr id="5" name="Picture 4"/>
          <p:cNvPicPr>
            <a:picLocks noChangeAspect="1"/>
          </p:cNvPicPr>
          <p:nvPr/>
        </p:nvPicPr>
        <p:blipFill>
          <a:blip r:embed="rId2"/>
          <a:stretch>
            <a:fillRect/>
          </a:stretch>
        </p:blipFill>
        <p:spPr>
          <a:xfrm>
            <a:off x="2506195" y="1114425"/>
            <a:ext cx="1701800" cy="1625600"/>
          </a:xfrm>
          <a:prstGeom prst="rect">
            <a:avLst/>
          </a:prstGeom>
        </p:spPr>
      </p:pic>
      <p:sp>
        <p:nvSpPr>
          <p:cNvPr id="6" name="Text Placeholder 3"/>
          <p:cNvSpPr txBox="1">
            <a:spLocks/>
          </p:cNvSpPr>
          <p:nvPr/>
        </p:nvSpPr>
        <p:spPr>
          <a:xfrm>
            <a:off x="4749174" y="1114425"/>
            <a:ext cx="4236076" cy="3533775"/>
          </a:xfrm>
          <a:prstGeom prst="rect">
            <a:avLst/>
          </a:prstGeom>
          <a:noFill/>
          <a:ln>
            <a:noFill/>
          </a:ln>
        </p:spPr>
        <p:txBody>
          <a:bodyPr vert="horz" lIns="91425" tIns="91425" rIns="91425" bIns="91425" anchor="t" anchorCtr="0">
            <a:normAutofit/>
          </a:bodyPr>
          <a:lstStyle>
            <a:defPPr marR="0" lvl="0" algn="l" rtl="0">
              <a:lnSpc>
                <a:spcPct val="100000"/>
              </a:lnSpc>
              <a:spcBef>
                <a:spcPts val="0"/>
              </a:spcBef>
              <a:spcAft>
                <a:spcPts val="0"/>
              </a:spcAft>
            </a:defPPr>
            <a:lvl1pPr marL="285750" marR="0" lvl="0" indent="-285750" algn="l" rtl="0">
              <a:lnSpc>
                <a:spcPct val="100000"/>
              </a:lnSpc>
              <a:spcBef>
                <a:spcPts val="600"/>
              </a:spcBef>
              <a:spcAft>
                <a:spcPts val="1600"/>
              </a:spcAft>
              <a:buClr>
                <a:schemeClr val="accent1"/>
              </a:buClr>
              <a:buFont typeface="Arial"/>
              <a:buChar char="•"/>
              <a:defRPr sz="2400" b="0" i="0" u="none" strike="noStrike" cap="none">
                <a:solidFill>
                  <a:srgbClr val="2C2C2C"/>
                </a:solidFill>
                <a:latin typeface="Arial"/>
                <a:ea typeface="Arial"/>
                <a:cs typeface="Arial"/>
                <a:sym typeface="Arial"/>
              </a:defRPr>
            </a:lvl1pPr>
            <a:lvl2pPr marL="742950" marR="0" lvl="1" indent="-285750" algn="l" rtl="0">
              <a:lnSpc>
                <a:spcPct val="100000"/>
              </a:lnSpc>
              <a:spcBef>
                <a:spcPts val="0"/>
              </a:spcBef>
              <a:spcAft>
                <a:spcPts val="1600"/>
              </a:spcAft>
              <a:buClr>
                <a:schemeClr val="accent1"/>
              </a:buClr>
              <a:buFont typeface="Arial"/>
              <a:buChar char="•"/>
              <a:defRPr sz="1800" b="0" i="0" u="none" strike="noStrike" cap="none">
                <a:solidFill>
                  <a:srgbClr val="2C2C2C"/>
                </a:solidFill>
                <a:latin typeface="Arial"/>
                <a:ea typeface="Arial"/>
                <a:cs typeface="Arial"/>
                <a:sym typeface="Arial"/>
              </a:defRPr>
            </a:lvl2pPr>
            <a:lvl3pPr marL="1200150" marR="0" lvl="2" indent="-285750" algn="l" rtl="0">
              <a:lnSpc>
                <a:spcPct val="100000"/>
              </a:lnSpc>
              <a:spcBef>
                <a:spcPts val="0"/>
              </a:spcBef>
              <a:spcAft>
                <a:spcPts val="1600"/>
              </a:spcAft>
              <a:buClr>
                <a:schemeClr val="accent1"/>
              </a:buClr>
              <a:buFont typeface="Arial"/>
              <a:buChar char="•"/>
              <a:defRPr sz="1800" b="0" i="0" u="none" strike="noStrike" cap="none">
                <a:solidFill>
                  <a:srgbClr val="2C2C2C"/>
                </a:solidFill>
                <a:latin typeface="Arial"/>
                <a:ea typeface="Arial"/>
                <a:cs typeface="Arial"/>
                <a:sym typeface="Arial"/>
              </a:defRPr>
            </a:lvl3pPr>
            <a:lvl4pPr marL="1657350" marR="0" lvl="3" indent="-285750" algn="l" rtl="0">
              <a:lnSpc>
                <a:spcPct val="100000"/>
              </a:lnSpc>
              <a:spcBef>
                <a:spcPts val="0"/>
              </a:spcBef>
              <a:spcAft>
                <a:spcPts val="1600"/>
              </a:spcAft>
              <a:buClr>
                <a:schemeClr val="accent1"/>
              </a:buClr>
              <a:buFont typeface="Arial"/>
              <a:buChar char="•"/>
              <a:defRPr sz="1800" b="0" i="0" u="none" strike="noStrike" cap="none">
                <a:solidFill>
                  <a:srgbClr val="2C2C2C"/>
                </a:solidFill>
                <a:latin typeface="Arial"/>
                <a:ea typeface="Arial"/>
                <a:cs typeface="Arial"/>
                <a:sym typeface="Arial"/>
              </a:defRPr>
            </a:lvl4pPr>
            <a:lvl5pPr marL="2114550" marR="0" lvl="4" indent="-285750" algn="l" rtl="0">
              <a:lnSpc>
                <a:spcPct val="100000"/>
              </a:lnSpc>
              <a:spcBef>
                <a:spcPts val="0"/>
              </a:spcBef>
              <a:spcAft>
                <a:spcPts val="1600"/>
              </a:spcAft>
              <a:buClr>
                <a:schemeClr val="accent1"/>
              </a:buClr>
              <a:buFont typeface="Arial"/>
              <a:buChar char="•"/>
              <a:defRPr sz="1800" b="0" i="0" u="none" strike="noStrike" cap="none">
                <a:solidFill>
                  <a:srgbClr val="2C2C2C"/>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r>
              <a:rPr lang="en-GB" sz="2000" dirty="0" smtClean="0"/>
              <a:t>Asset Owner(s)</a:t>
            </a:r>
          </a:p>
          <a:p>
            <a:endParaRPr lang="en-GB" sz="2000" dirty="0" smtClean="0"/>
          </a:p>
          <a:p>
            <a:endParaRPr lang="en-GB" sz="2000" dirty="0"/>
          </a:p>
          <a:p>
            <a:endParaRPr lang="en-GB" sz="2000" dirty="0" smtClean="0"/>
          </a:p>
          <a:p>
            <a:r>
              <a:rPr lang="en-GB" sz="2000" dirty="0" smtClean="0"/>
              <a:t>Architect</a:t>
            </a:r>
          </a:p>
          <a:p>
            <a:r>
              <a:rPr lang="en-GB" sz="2000" dirty="0" smtClean="0"/>
              <a:t>IT Administrator</a:t>
            </a:r>
          </a:p>
        </p:txBody>
      </p:sp>
      <p:pic>
        <p:nvPicPr>
          <p:cNvPr id="7" name="Picture 6"/>
          <p:cNvPicPr>
            <a:picLocks noChangeAspect="1"/>
          </p:cNvPicPr>
          <p:nvPr/>
        </p:nvPicPr>
        <p:blipFill>
          <a:blip r:embed="rId3"/>
          <a:stretch>
            <a:fillRect/>
          </a:stretch>
        </p:blipFill>
        <p:spPr>
          <a:xfrm>
            <a:off x="654486" y="3352700"/>
            <a:ext cx="1295500" cy="1295500"/>
          </a:xfrm>
          <a:prstGeom prst="rect">
            <a:avLst/>
          </a:prstGeom>
        </p:spPr>
      </p:pic>
      <p:pic>
        <p:nvPicPr>
          <p:cNvPr id="8" name="Picture 7"/>
          <p:cNvPicPr>
            <a:picLocks noChangeAspect="1"/>
          </p:cNvPicPr>
          <p:nvPr/>
        </p:nvPicPr>
        <p:blipFill>
          <a:blip r:embed="rId4"/>
          <a:stretch>
            <a:fillRect/>
          </a:stretch>
        </p:blipFill>
        <p:spPr>
          <a:xfrm>
            <a:off x="7208464" y="958670"/>
            <a:ext cx="1295500" cy="1415252"/>
          </a:xfrm>
          <a:prstGeom prst="rect">
            <a:avLst/>
          </a:prstGeom>
        </p:spPr>
      </p:pic>
      <p:pic>
        <p:nvPicPr>
          <p:cNvPr id="9" name="Picture 8"/>
          <p:cNvPicPr>
            <a:picLocks noChangeAspect="1"/>
          </p:cNvPicPr>
          <p:nvPr/>
        </p:nvPicPr>
        <p:blipFill>
          <a:blip r:embed="rId5"/>
          <a:stretch>
            <a:fillRect/>
          </a:stretch>
        </p:blipFill>
        <p:spPr>
          <a:xfrm>
            <a:off x="5060878" y="1891394"/>
            <a:ext cx="1491458" cy="1513231"/>
          </a:xfrm>
          <a:prstGeom prst="rect">
            <a:avLst/>
          </a:prstGeom>
        </p:spPr>
      </p:pic>
      <p:pic>
        <p:nvPicPr>
          <p:cNvPr id="10" name="Picture 9"/>
          <p:cNvPicPr>
            <a:picLocks noChangeAspect="1"/>
          </p:cNvPicPr>
          <p:nvPr/>
        </p:nvPicPr>
        <p:blipFill>
          <a:blip r:embed="rId6"/>
          <a:stretch>
            <a:fillRect/>
          </a:stretch>
        </p:blipFill>
        <p:spPr>
          <a:xfrm>
            <a:off x="2635051" y="2859046"/>
            <a:ext cx="1393479" cy="1545891"/>
          </a:xfrm>
          <a:prstGeom prst="rect">
            <a:avLst/>
          </a:prstGeom>
        </p:spPr>
      </p:pic>
      <p:pic>
        <p:nvPicPr>
          <p:cNvPr id="11" name="Picture 10"/>
          <p:cNvPicPr>
            <a:picLocks noChangeAspect="1"/>
          </p:cNvPicPr>
          <p:nvPr/>
        </p:nvPicPr>
        <p:blipFill>
          <a:blip r:embed="rId7"/>
          <a:stretch>
            <a:fillRect/>
          </a:stretch>
        </p:blipFill>
        <p:spPr>
          <a:xfrm>
            <a:off x="7324060" y="3024673"/>
            <a:ext cx="1143088" cy="1632983"/>
          </a:xfrm>
          <a:prstGeom prst="rect">
            <a:avLst/>
          </a:prstGeom>
        </p:spPr>
      </p:pic>
    </p:spTree>
    <p:extLst>
      <p:ext uri="{BB962C8B-B14F-4D97-AF65-F5344CB8AC3E}">
        <p14:creationId xmlns:p14="http://schemas.microsoft.com/office/powerpoint/2010/main" val="233717468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Breach Impact Assessment</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46</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lstStyle/>
          <a:p>
            <a:r>
              <a:rPr lang="en-GB" dirty="0" smtClean="0"/>
              <a:t>Details of incident, how it was detected and root cause (if known.</a:t>
            </a:r>
          </a:p>
          <a:p>
            <a:r>
              <a:rPr lang="en-GB" dirty="0" smtClean="0"/>
              <a:t>When incident happened: Date/time </a:t>
            </a:r>
            <a:r>
              <a:rPr lang="en-GB" dirty="0" smtClean="0">
                <a:sym typeface="Wingdings"/>
              </a:rPr>
              <a:t> period of loss</a:t>
            </a:r>
          </a:p>
          <a:p>
            <a:r>
              <a:rPr lang="en-GB" dirty="0" smtClean="0">
                <a:sym typeface="Wingdings"/>
              </a:rPr>
              <a:t>Volume of loss</a:t>
            </a:r>
          </a:p>
          <a:p>
            <a:r>
              <a:rPr lang="en-GB" dirty="0" smtClean="0">
                <a:sym typeface="Wingdings"/>
              </a:rPr>
              <a:t>Individuals impacted</a:t>
            </a:r>
          </a:p>
          <a:p>
            <a:r>
              <a:rPr lang="en-GB" dirty="0" smtClean="0">
                <a:sym typeface="Wingdings"/>
              </a:rPr>
              <a:t>Risk and damage</a:t>
            </a:r>
            <a:endParaRPr lang="en-GB" dirty="0"/>
          </a:p>
        </p:txBody>
      </p:sp>
      <p:pic>
        <p:nvPicPr>
          <p:cNvPr id="5" name="Picture 4"/>
          <p:cNvPicPr>
            <a:picLocks noChangeAspect="1"/>
          </p:cNvPicPr>
          <p:nvPr/>
        </p:nvPicPr>
        <p:blipFill>
          <a:blip r:embed="rId2"/>
          <a:stretch>
            <a:fillRect/>
          </a:stretch>
        </p:blipFill>
        <p:spPr>
          <a:xfrm>
            <a:off x="8286750" y="231021"/>
            <a:ext cx="546100" cy="685800"/>
          </a:xfrm>
          <a:prstGeom prst="rect">
            <a:avLst/>
          </a:prstGeom>
        </p:spPr>
      </p:pic>
    </p:spTree>
    <p:extLst>
      <p:ext uri="{BB962C8B-B14F-4D97-AF65-F5344CB8AC3E}">
        <p14:creationId xmlns:p14="http://schemas.microsoft.com/office/powerpoint/2010/main" val="833376368"/>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Data Science Example</a:t>
            </a:r>
            <a:endParaRPr lang="en-GB" dirty="0"/>
          </a:p>
        </p:txBody>
      </p:sp>
    </p:spTree>
    <p:extLst>
      <p:ext uri="{BB962C8B-B14F-4D97-AF65-F5344CB8AC3E}">
        <p14:creationId xmlns:p14="http://schemas.microsoft.com/office/powerpoint/2010/main" val="3885765938"/>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p:cNvSpPr/>
          <p:nvPr/>
        </p:nvSpPr>
        <p:spPr>
          <a:xfrm>
            <a:off x="412764" y="2928960"/>
            <a:ext cx="1470025" cy="1273969"/>
          </a:xfrm>
          <a:prstGeom prst="roundRect">
            <a:avLst/>
          </a:prstGeom>
          <a:solidFill>
            <a:schemeClr val="accent5">
              <a:lumMod val="75000"/>
            </a:schemeClr>
          </a:solidFill>
          <a:ln w="57150" cmpd="sng">
            <a:solidFill>
              <a:schemeClr val="accent3">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b"/>
          <a:lstStyle/>
          <a:p>
            <a:pPr algn="ctr"/>
            <a:r>
              <a:rPr lang="en-GB" sz="1600" dirty="0" smtClean="0">
                <a:solidFill>
                  <a:schemeClr val="accent3">
                    <a:lumMod val="60000"/>
                    <a:lumOff val="40000"/>
                  </a:schemeClr>
                </a:solidFill>
                <a:latin typeface="Calibri"/>
                <a:cs typeface="Calibri"/>
              </a:rPr>
              <a:t>Open Data</a:t>
            </a:r>
          </a:p>
          <a:p>
            <a:pPr algn="ctr"/>
            <a:r>
              <a:rPr lang="en-GB" sz="2000" dirty="0" smtClean="0">
                <a:solidFill>
                  <a:schemeClr val="accent3">
                    <a:lumMod val="60000"/>
                    <a:lumOff val="40000"/>
                  </a:schemeClr>
                </a:solidFill>
                <a:latin typeface="Calibri"/>
                <a:cs typeface="Calibri"/>
              </a:rPr>
              <a:t>Site</a:t>
            </a:r>
            <a:endParaRPr lang="en-GB" sz="1600" dirty="0">
              <a:solidFill>
                <a:schemeClr val="accent3">
                  <a:lumMod val="60000"/>
                  <a:lumOff val="40000"/>
                </a:schemeClr>
              </a:solidFill>
              <a:latin typeface="Calibri"/>
              <a:cs typeface="Calibri"/>
            </a:endParaRPr>
          </a:p>
        </p:txBody>
      </p:sp>
      <p:sp>
        <p:nvSpPr>
          <p:cNvPr id="2" name="Title 1"/>
          <p:cNvSpPr>
            <a:spLocks noGrp="1"/>
          </p:cNvSpPr>
          <p:nvPr>
            <p:ph type="title"/>
          </p:nvPr>
        </p:nvSpPr>
        <p:spPr/>
        <p:txBody>
          <a:bodyPr>
            <a:normAutofit fontScale="90000"/>
          </a:bodyPr>
          <a:lstStyle/>
          <a:p>
            <a:r>
              <a:rPr lang="en-GB" dirty="0" smtClean="0"/>
              <a:t>The perils of reusing data </a:t>
            </a:r>
            <a:r>
              <a:rPr lang="is-IS" dirty="0" smtClean="0"/>
              <a:t>…</a:t>
            </a:r>
            <a:endParaRPr lang="en-GB" dirty="0"/>
          </a:p>
        </p:txBody>
      </p:sp>
      <p:sp>
        <p:nvSpPr>
          <p:cNvPr id="9" name="Magnetic Disk 8"/>
          <p:cNvSpPr/>
          <p:nvPr/>
        </p:nvSpPr>
        <p:spPr>
          <a:xfrm>
            <a:off x="809625" y="3216571"/>
            <a:ext cx="666750" cy="345281"/>
          </a:xfrm>
          <a:prstGeom prst="flowChartMagneticDisk">
            <a:avLst/>
          </a:prstGeom>
          <a:solidFill>
            <a:srgbClr val="C3D69B"/>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5" name="Rounded Rectangle 14"/>
          <p:cNvSpPr/>
          <p:nvPr/>
        </p:nvSpPr>
        <p:spPr>
          <a:xfrm>
            <a:off x="2063753" y="2940843"/>
            <a:ext cx="3286125" cy="1250156"/>
          </a:xfrm>
          <a:prstGeom prst="roundRect">
            <a:avLst/>
          </a:prstGeom>
          <a:solidFill>
            <a:schemeClr val="tx2">
              <a:alpha val="62000"/>
            </a:schemeClr>
          </a:solidFill>
          <a:ln w="38100"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b"/>
          <a:lstStyle/>
          <a:p>
            <a:endParaRPr lang="en-GB" sz="1800" dirty="0" smtClean="0">
              <a:solidFill>
                <a:srgbClr val="1F497D"/>
              </a:solidFill>
              <a:latin typeface="Calibri"/>
              <a:cs typeface="Calibri"/>
            </a:endParaRPr>
          </a:p>
          <a:p>
            <a:r>
              <a:rPr lang="en-GB" sz="1800" dirty="0" smtClean="0">
                <a:solidFill>
                  <a:srgbClr val="1F497D"/>
                </a:solidFill>
                <a:latin typeface="Calibri"/>
                <a:cs typeface="Calibri"/>
              </a:rPr>
              <a:t>Data Lake</a:t>
            </a:r>
            <a:endParaRPr lang="en-GB" sz="1800" dirty="0">
              <a:solidFill>
                <a:srgbClr val="1F497D"/>
              </a:solidFill>
              <a:latin typeface="Calibri"/>
              <a:cs typeface="Calibri"/>
            </a:endParaRPr>
          </a:p>
        </p:txBody>
      </p:sp>
      <p:sp>
        <p:nvSpPr>
          <p:cNvPr id="16" name="Magnetic Disk 15"/>
          <p:cNvSpPr/>
          <p:nvPr/>
        </p:nvSpPr>
        <p:spPr>
          <a:xfrm>
            <a:off x="2438400" y="3198972"/>
            <a:ext cx="666750" cy="345281"/>
          </a:xfrm>
          <a:prstGeom prst="flowChartMagneticDisk">
            <a:avLst/>
          </a:prstGeom>
          <a:solidFill>
            <a:srgbClr val="C3D69B"/>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17" name="Elbow Connector 16"/>
          <p:cNvCxnSpPr>
            <a:stCxn id="16" idx="1"/>
            <a:endCxn id="18" idx="2"/>
          </p:cNvCxnSpPr>
          <p:nvPr/>
        </p:nvCxnSpPr>
        <p:spPr bwMode="auto">
          <a:xfrm rot="5400000" flipH="1" flipV="1">
            <a:off x="2488764" y="2719053"/>
            <a:ext cx="762930" cy="196909"/>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8" name="Rectangle 17"/>
          <p:cNvSpPr/>
          <p:nvPr/>
        </p:nvSpPr>
        <p:spPr>
          <a:xfrm>
            <a:off x="2841684" y="2269333"/>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 name="Right Arrow 20"/>
          <p:cNvSpPr/>
          <p:nvPr/>
        </p:nvSpPr>
        <p:spPr>
          <a:xfrm>
            <a:off x="1444625" y="3286149"/>
            <a:ext cx="1047750" cy="15664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2" name="Elbow Connector 21"/>
          <p:cNvCxnSpPr>
            <a:stCxn id="25" idx="1"/>
            <a:endCxn id="23" idx="2"/>
          </p:cNvCxnSpPr>
          <p:nvPr/>
        </p:nvCxnSpPr>
        <p:spPr bwMode="auto">
          <a:xfrm rot="16200000" flipV="1">
            <a:off x="3234112" y="2677944"/>
            <a:ext cx="639218" cy="169673"/>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23" name="Rectangle 22"/>
          <p:cNvSpPr/>
          <p:nvPr/>
        </p:nvSpPr>
        <p:spPr>
          <a:xfrm>
            <a:off x="3341877" y="2276476"/>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5" name="Magnetic Disk 24"/>
          <p:cNvSpPr/>
          <p:nvPr/>
        </p:nvSpPr>
        <p:spPr>
          <a:xfrm>
            <a:off x="3305175" y="3082404"/>
            <a:ext cx="666750" cy="345281"/>
          </a:xfrm>
          <a:prstGeom prst="flowChartMagneticDisk">
            <a:avLst/>
          </a:prstGeom>
          <a:solidFill>
            <a:schemeClr val="accent2">
              <a:lumMod val="60000"/>
              <a:lumOff val="4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7" name="Magnetic Disk 26"/>
          <p:cNvSpPr/>
          <p:nvPr/>
        </p:nvSpPr>
        <p:spPr>
          <a:xfrm>
            <a:off x="4235450" y="3238002"/>
            <a:ext cx="666750" cy="345281"/>
          </a:xfrm>
          <a:prstGeom prst="flowChartMagneticDisk">
            <a:avLst/>
          </a:prstGeom>
          <a:solidFill>
            <a:schemeClr val="accent5">
              <a:lumMod val="60000"/>
              <a:lumOff val="4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8" name="Rectangle 27"/>
          <p:cNvSpPr/>
          <p:nvPr/>
        </p:nvSpPr>
        <p:spPr>
          <a:xfrm>
            <a:off x="3810001" y="4349246"/>
            <a:ext cx="1587500" cy="416179"/>
          </a:xfrm>
          <a:prstGeom prst="rect">
            <a:avLst/>
          </a:prstGeom>
          <a:solidFill>
            <a:srgbClr val="93CDD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smtClean="0">
                <a:solidFill>
                  <a:srgbClr val="1F497D"/>
                </a:solidFill>
                <a:latin typeface="Calibri"/>
                <a:cs typeface="Calibri"/>
              </a:rPr>
              <a:t>Employee Directory</a:t>
            </a:r>
            <a:endParaRPr lang="en-GB" sz="1400" dirty="0">
              <a:solidFill>
                <a:srgbClr val="1F497D"/>
              </a:solidFill>
              <a:latin typeface="Calibri"/>
              <a:cs typeface="Calibri"/>
            </a:endParaRPr>
          </a:p>
        </p:txBody>
      </p:sp>
      <p:sp>
        <p:nvSpPr>
          <p:cNvPr id="29" name="Right Arrow 28"/>
          <p:cNvSpPr/>
          <p:nvPr/>
        </p:nvSpPr>
        <p:spPr>
          <a:xfrm rot="16200000">
            <a:off x="4187620" y="3840594"/>
            <a:ext cx="785813" cy="205228"/>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0" name="Right Arrow 29"/>
          <p:cNvSpPr/>
          <p:nvPr/>
        </p:nvSpPr>
        <p:spPr>
          <a:xfrm>
            <a:off x="3079750" y="3214711"/>
            <a:ext cx="238125" cy="15385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1" name="Left Arrow 30"/>
          <p:cNvSpPr/>
          <p:nvPr/>
        </p:nvSpPr>
        <p:spPr>
          <a:xfrm flipV="1">
            <a:off x="3952875" y="3226594"/>
            <a:ext cx="317500" cy="157472"/>
          </a:xfrm>
          <a:prstGeom prst="lef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2" name="Elbow Connector 31"/>
          <p:cNvCxnSpPr>
            <a:stCxn id="27" idx="1"/>
            <a:endCxn id="33" idx="2"/>
          </p:cNvCxnSpPr>
          <p:nvPr/>
        </p:nvCxnSpPr>
        <p:spPr bwMode="auto">
          <a:xfrm rot="16200000" flipV="1">
            <a:off x="3855838" y="2524969"/>
            <a:ext cx="791858" cy="634162"/>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33" name="Rectangle 32"/>
          <p:cNvSpPr/>
          <p:nvPr/>
        </p:nvSpPr>
        <p:spPr>
          <a:xfrm>
            <a:off x="3807663" y="2279434"/>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8" name="Group 7"/>
          <p:cNvGrpSpPr/>
          <p:nvPr/>
        </p:nvGrpSpPr>
        <p:grpSpPr>
          <a:xfrm>
            <a:off x="2623928" y="1464935"/>
            <a:ext cx="2000250" cy="1000125"/>
            <a:chOff x="0" y="1269999"/>
            <a:chExt cx="9032875" cy="4222751"/>
          </a:xfrm>
        </p:grpSpPr>
        <p:pic>
          <p:nvPicPr>
            <p:cNvPr id="4" name="Picture 3"/>
            <p:cNvPicPr>
              <a:picLocks noChangeAspect="1"/>
            </p:cNvPicPr>
            <p:nvPr/>
          </p:nvPicPr>
          <p:blipFill rotWithShape="1">
            <a:blip r:embed="rId2"/>
            <a:srcRect t="1984" r="1215" b="3782"/>
            <a:stretch/>
          </p:blipFill>
          <p:spPr>
            <a:xfrm>
              <a:off x="0" y="1269999"/>
              <a:ext cx="9032875" cy="4222751"/>
            </a:xfrm>
            <a:prstGeom prst="rect">
              <a:avLst/>
            </a:prstGeom>
          </p:spPr>
        </p:pic>
        <p:pic>
          <p:nvPicPr>
            <p:cNvPr id="5" name="Picture 4"/>
            <p:cNvPicPr>
              <a:picLocks noChangeAspect="1"/>
            </p:cNvPicPr>
            <p:nvPr/>
          </p:nvPicPr>
          <p:blipFill>
            <a:blip r:embed="rId3"/>
            <a:stretch>
              <a:fillRect/>
            </a:stretch>
          </p:blipFill>
          <p:spPr>
            <a:xfrm>
              <a:off x="3257550" y="1270000"/>
              <a:ext cx="2184400" cy="381000"/>
            </a:xfrm>
            <a:prstGeom prst="rect">
              <a:avLst/>
            </a:prstGeom>
          </p:spPr>
        </p:pic>
        <p:sp>
          <p:nvSpPr>
            <p:cNvPr id="6" name="Rectangle 5"/>
            <p:cNvSpPr/>
            <p:nvPr/>
          </p:nvSpPr>
          <p:spPr>
            <a:xfrm>
              <a:off x="47624" y="1635124"/>
              <a:ext cx="7048499" cy="3857624"/>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 name="Oval 6"/>
            <p:cNvSpPr/>
            <p:nvPr/>
          </p:nvSpPr>
          <p:spPr>
            <a:xfrm>
              <a:off x="7794626" y="1301751"/>
              <a:ext cx="317500" cy="317500"/>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39" name="Group 38"/>
          <p:cNvGrpSpPr/>
          <p:nvPr/>
        </p:nvGrpSpPr>
        <p:grpSpPr>
          <a:xfrm>
            <a:off x="2751129" y="1699570"/>
            <a:ext cx="1439881" cy="669776"/>
            <a:chOff x="1517650" y="3342111"/>
            <a:chExt cx="2555875" cy="890164"/>
          </a:xfrm>
        </p:grpSpPr>
        <p:grpSp>
          <p:nvGrpSpPr>
            <p:cNvPr id="40" name="Group 39"/>
            <p:cNvGrpSpPr/>
            <p:nvPr/>
          </p:nvGrpSpPr>
          <p:grpSpPr>
            <a:xfrm>
              <a:off x="1960986" y="3342111"/>
              <a:ext cx="428625" cy="889000"/>
              <a:chOff x="1682750" y="3286125"/>
              <a:chExt cx="1666875" cy="889000"/>
            </a:xfrm>
          </p:grpSpPr>
          <p:sp>
            <p:nvSpPr>
              <p:cNvPr id="59" name="Rectangle 58"/>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0" name="Rectangle 59"/>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1" name="Rectangle 60"/>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2" name="Rectangle 61"/>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3" name="Rectangle 62"/>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4" name="Rectangle 63"/>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65" name="Straight Connector 64"/>
              <p:cNvCxnSpPr>
                <a:stCxn id="59" idx="1"/>
                <a:endCxn id="64"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66" name="Straight Connector 65"/>
              <p:cNvCxnSpPr>
                <a:stCxn id="59" idx="3"/>
                <a:endCxn id="64"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nvGrpSpPr>
            <p:cNvPr id="41" name="Group 40"/>
            <p:cNvGrpSpPr/>
            <p:nvPr/>
          </p:nvGrpSpPr>
          <p:grpSpPr>
            <a:xfrm>
              <a:off x="2406650" y="3343275"/>
              <a:ext cx="1666875" cy="889000"/>
              <a:chOff x="1682750" y="3286125"/>
              <a:chExt cx="1666875" cy="889000"/>
            </a:xfrm>
          </p:grpSpPr>
          <p:sp>
            <p:nvSpPr>
              <p:cNvPr id="51" name="Rectangle 50"/>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2" name="Rectangle 51"/>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3" name="Rectangle 52"/>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4" name="Rectangle 53"/>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5" name="Rectangle 54"/>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6" name="Rectangle 55"/>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7" name="Straight Connector 56"/>
              <p:cNvCxnSpPr>
                <a:stCxn id="51" idx="1"/>
                <a:endCxn id="56"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8" name="Straight Connector 57"/>
              <p:cNvCxnSpPr>
                <a:stCxn id="51" idx="3"/>
                <a:endCxn id="56"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nvGrpSpPr>
            <p:cNvPr id="42" name="Group 41"/>
            <p:cNvGrpSpPr/>
            <p:nvPr/>
          </p:nvGrpSpPr>
          <p:grpSpPr>
            <a:xfrm>
              <a:off x="1517650" y="3343275"/>
              <a:ext cx="428625" cy="889000"/>
              <a:chOff x="1682750" y="3286125"/>
              <a:chExt cx="1666875" cy="889000"/>
            </a:xfrm>
          </p:grpSpPr>
          <p:sp>
            <p:nvSpPr>
              <p:cNvPr id="43" name="Rectangle 42"/>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ectangle 43"/>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5" name="Rectangle 44"/>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6" name="Rectangle 45"/>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7" name="Rectangle 46"/>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8" name="Rectangle 47"/>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9" name="Straight Connector 48"/>
              <p:cNvCxnSpPr>
                <a:stCxn id="43" idx="1"/>
                <a:endCxn id="48"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0" name="Straight Connector 49"/>
              <p:cNvCxnSpPr>
                <a:stCxn id="43" idx="3"/>
                <a:endCxn id="48"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pic>
        <p:nvPicPr>
          <p:cNvPr id="14" name="Picture 13" descr="Callie Quartile 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9714" y="977075"/>
            <a:ext cx="774918" cy="950976"/>
          </a:xfrm>
          <a:prstGeom prst="rect">
            <a:avLst/>
          </a:prstGeom>
        </p:spPr>
      </p:pic>
      <p:sp>
        <p:nvSpPr>
          <p:cNvPr id="73" name="TextBox 72"/>
          <p:cNvSpPr txBox="1"/>
          <p:nvPr/>
        </p:nvSpPr>
        <p:spPr bwMode="auto">
          <a:xfrm>
            <a:off x="5365750" y="1297816"/>
            <a:ext cx="2794000" cy="1169551"/>
          </a:xfrm>
          <a:prstGeom prst="rect">
            <a:avLst/>
          </a:prstGeom>
          <a:noFill/>
          <a:ln w="9525">
            <a:noFill/>
            <a:miter lim="800000"/>
            <a:headEnd/>
            <a:tailEnd/>
          </a:ln>
        </p:spPr>
        <p:txBody>
          <a:bodyPr wrap="square" rtlCol="0">
            <a:prstTxWarp prst="textNoShape">
              <a:avLst/>
            </a:prstTxWarp>
            <a:spAutoFit/>
          </a:bodyPr>
          <a:lstStyle/>
          <a:p>
            <a:r>
              <a:rPr lang="en-GB" sz="1400" i="1" dirty="0" smtClean="0">
                <a:latin typeface="Calibri" pitchFamily="-1" charset="0"/>
              </a:rPr>
              <a:t>Callie Quartile uses (1) open data from the local government registrar and (2) data from the employee directory to (3) create a birthday card service for the company.</a:t>
            </a:r>
            <a:endParaRPr lang="en-GB" sz="1400" i="1" dirty="0">
              <a:latin typeface="Calibri" pitchFamily="-1" charset="0"/>
            </a:endParaRPr>
          </a:p>
        </p:txBody>
      </p:sp>
      <p:sp>
        <p:nvSpPr>
          <p:cNvPr id="75" name="TextBox 74"/>
          <p:cNvSpPr txBox="1"/>
          <p:nvPr/>
        </p:nvSpPr>
        <p:spPr bwMode="auto">
          <a:xfrm>
            <a:off x="873125" y="1035844"/>
            <a:ext cx="1243124" cy="523220"/>
          </a:xfrm>
          <a:prstGeom prst="rect">
            <a:avLst/>
          </a:prstGeom>
          <a:noFill/>
          <a:ln w="9525">
            <a:noFill/>
            <a:miter lim="800000"/>
            <a:headEnd/>
            <a:tailEnd/>
          </a:ln>
        </p:spPr>
        <p:txBody>
          <a:bodyPr wrap="none" rtlCol="0">
            <a:prstTxWarp prst="textNoShape">
              <a:avLst/>
            </a:prstTxWarp>
            <a:spAutoFit/>
          </a:bodyPr>
          <a:lstStyle/>
          <a:p>
            <a:r>
              <a:rPr lang="en-GB" sz="1400" b="1" dirty="0" smtClean="0">
                <a:latin typeface="Calibri" pitchFamily="-1" charset="0"/>
              </a:rPr>
              <a:t>Callie Quartile</a:t>
            </a:r>
          </a:p>
          <a:p>
            <a:r>
              <a:rPr lang="en-GB" sz="1400" b="1" dirty="0" smtClean="0">
                <a:latin typeface="Calibri" pitchFamily="-1" charset="0"/>
              </a:rPr>
              <a:t>Data Scientist</a:t>
            </a:r>
            <a:endParaRPr lang="en-GB" sz="1400" b="1" dirty="0">
              <a:latin typeface="Calibri" pitchFamily="-1" charset="0"/>
            </a:endParaRPr>
          </a:p>
        </p:txBody>
      </p:sp>
      <p:sp>
        <p:nvSpPr>
          <p:cNvPr id="78" name="Oval 77"/>
          <p:cNvSpPr/>
          <p:nvPr/>
        </p:nvSpPr>
        <p:spPr>
          <a:xfrm>
            <a:off x="1225551" y="3063478"/>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1</a:t>
            </a:r>
          </a:p>
        </p:txBody>
      </p:sp>
      <p:sp>
        <p:nvSpPr>
          <p:cNvPr id="79" name="Oval 78"/>
          <p:cNvSpPr/>
          <p:nvPr/>
        </p:nvSpPr>
        <p:spPr>
          <a:xfrm>
            <a:off x="3463926" y="3240883"/>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3</a:t>
            </a:r>
          </a:p>
        </p:txBody>
      </p:sp>
      <p:sp>
        <p:nvSpPr>
          <p:cNvPr id="80" name="Oval 79"/>
          <p:cNvSpPr/>
          <p:nvPr/>
        </p:nvSpPr>
        <p:spPr>
          <a:xfrm>
            <a:off x="5140326" y="4271962"/>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2</a:t>
            </a:r>
          </a:p>
        </p:txBody>
      </p:sp>
    </p:spTree>
    <p:extLst>
      <p:ext uri="{BB962C8B-B14F-4D97-AF65-F5344CB8AC3E}">
        <p14:creationId xmlns:p14="http://schemas.microsoft.com/office/powerpoint/2010/main" val="324994677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p:cNvSpPr/>
          <p:nvPr/>
        </p:nvSpPr>
        <p:spPr>
          <a:xfrm>
            <a:off x="412764" y="2928960"/>
            <a:ext cx="1470025" cy="1273969"/>
          </a:xfrm>
          <a:prstGeom prst="roundRect">
            <a:avLst/>
          </a:prstGeom>
          <a:solidFill>
            <a:schemeClr val="accent5">
              <a:lumMod val="75000"/>
            </a:schemeClr>
          </a:solidFill>
          <a:ln w="57150" cmpd="sng">
            <a:solidFill>
              <a:schemeClr val="accent3">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b"/>
          <a:lstStyle/>
          <a:p>
            <a:pPr algn="ctr"/>
            <a:r>
              <a:rPr lang="en-GB" sz="1600" dirty="0" smtClean="0">
                <a:solidFill>
                  <a:schemeClr val="accent3">
                    <a:lumMod val="60000"/>
                    <a:lumOff val="40000"/>
                  </a:schemeClr>
                </a:solidFill>
                <a:latin typeface="Calibri"/>
                <a:cs typeface="Calibri"/>
              </a:rPr>
              <a:t>Open Data</a:t>
            </a:r>
          </a:p>
          <a:p>
            <a:pPr algn="ctr"/>
            <a:r>
              <a:rPr lang="en-GB" sz="2000" dirty="0" smtClean="0">
                <a:solidFill>
                  <a:schemeClr val="accent3">
                    <a:lumMod val="60000"/>
                    <a:lumOff val="40000"/>
                  </a:schemeClr>
                </a:solidFill>
                <a:latin typeface="Calibri"/>
                <a:cs typeface="Calibri"/>
              </a:rPr>
              <a:t>Site</a:t>
            </a:r>
            <a:endParaRPr lang="en-GB" sz="1600" dirty="0">
              <a:solidFill>
                <a:schemeClr val="accent3">
                  <a:lumMod val="60000"/>
                  <a:lumOff val="40000"/>
                </a:schemeClr>
              </a:solidFill>
              <a:latin typeface="Calibri"/>
              <a:cs typeface="Calibri"/>
            </a:endParaRPr>
          </a:p>
        </p:txBody>
      </p:sp>
      <p:sp>
        <p:nvSpPr>
          <p:cNvPr id="2" name="Title 1"/>
          <p:cNvSpPr>
            <a:spLocks noGrp="1"/>
          </p:cNvSpPr>
          <p:nvPr>
            <p:ph type="title"/>
          </p:nvPr>
        </p:nvSpPr>
        <p:spPr/>
        <p:txBody>
          <a:bodyPr>
            <a:normAutofit fontScale="90000"/>
          </a:bodyPr>
          <a:lstStyle/>
          <a:p>
            <a:r>
              <a:rPr lang="en-GB" dirty="0"/>
              <a:t>The perils of reusing data </a:t>
            </a:r>
            <a:r>
              <a:rPr lang="is-IS" dirty="0"/>
              <a:t>…</a:t>
            </a:r>
            <a:endParaRPr lang="en-GB" dirty="0"/>
          </a:p>
        </p:txBody>
      </p:sp>
      <p:sp>
        <p:nvSpPr>
          <p:cNvPr id="9" name="Magnetic Disk 8"/>
          <p:cNvSpPr/>
          <p:nvPr/>
        </p:nvSpPr>
        <p:spPr>
          <a:xfrm>
            <a:off x="809625" y="3216571"/>
            <a:ext cx="666750" cy="345281"/>
          </a:xfrm>
          <a:prstGeom prst="flowChartMagneticDisk">
            <a:avLst/>
          </a:prstGeom>
          <a:solidFill>
            <a:srgbClr val="C3D69B"/>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5" name="Rounded Rectangle 14"/>
          <p:cNvSpPr/>
          <p:nvPr/>
        </p:nvSpPr>
        <p:spPr>
          <a:xfrm>
            <a:off x="2063753" y="2940843"/>
            <a:ext cx="3286125" cy="1250156"/>
          </a:xfrm>
          <a:prstGeom prst="roundRect">
            <a:avLst/>
          </a:prstGeom>
          <a:solidFill>
            <a:schemeClr val="tx2">
              <a:alpha val="62000"/>
            </a:schemeClr>
          </a:solidFill>
          <a:ln w="38100"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b"/>
          <a:lstStyle/>
          <a:p>
            <a:endParaRPr lang="en-GB" sz="1800" dirty="0" smtClean="0">
              <a:solidFill>
                <a:srgbClr val="1F497D"/>
              </a:solidFill>
              <a:latin typeface="Calibri"/>
              <a:cs typeface="Calibri"/>
            </a:endParaRPr>
          </a:p>
          <a:p>
            <a:r>
              <a:rPr lang="en-GB" sz="1800" dirty="0" smtClean="0">
                <a:solidFill>
                  <a:srgbClr val="1F497D"/>
                </a:solidFill>
                <a:latin typeface="Calibri"/>
                <a:cs typeface="Calibri"/>
              </a:rPr>
              <a:t>Data Lake</a:t>
            </a:r>
            <a:endParaRPr lang="en-GB" sz="1800" dirty="0">
              <a:solidFill>
                <a:srgbClr val="1F497D"/>
              </a:solidFill>
              <a:latin typeface="Calibri"/>
              <a:cs typeface="Calibri"/>
            </a:endParaRPr>
          </a:p>
        </p:txBody>
      </p:sp>
      <p:sp>
        <p:nvSpPr>
          <p:cNvPr id="16" name="Magnetic Disk 15"/>
          <p:cNvSpPr/>
          <p:nvPr/>
        </p:nvSpPr>
        <p:spPr>
          <a:xfrm>
            <a:off x="2438400" y="3198972"/>
            <a:ext cx="666750" cy="345281"/>
          </a:xfrm>
          <a:prstGeom prst="flowChartMagneticDisk">
            <a:avLst/>
          </a:prstGeom>
          <a:solidFill>
            <a:srgbClr val="C3D69B"/>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17" name="Elbow Connector 16"/>
          <p:cNvCxnSpPr>
            <a:stCxn id="16" idx="1"/>
            <a:endCxn id="18" idx="2"/>
          </p:cNvCxnSpPr>
          <p:nvPr/>
        </p:nvCxnSpPr>
        <p:spPr bwMode="auto">
          <a:xfrm rot="5400000" flipH="1" flipV="1">
            <a:off x="2488764" y="2719053"/>
            <a:ext cx="762930" cy="196909"/>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8" name="Rectangle 17"/>
          <p:cNvSpPr/>
          <p:nvPr/>
        </p:nvSpPr>
        <p:spPr>
          <a:xfrm>
            <a:off x="2841684" y="2269333"/>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 name="Right Arrow 20"/>
          <p:cNvSpPr/>
          <p:nvPr/>
        </p:nvSpPr>
        <p:spPr>
          <a:xfrm>
            <a:off x="1444625" y="3286149"/>
            <a:ext cx="1047750" cy="15664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2" name="Elbow Connector 21"/>
          <p:cNvCxnSpPr>
            <a:stCxn id="25" idx="1"/>
            <a:endCxn id="23" idx="2"/>
          </p:cNvCxnSpPr>
          <p:nvPr/>
        </p:nvCxnSpPr>
        <p:spPr bwMode="auto">
          <a:xfrm rot="16200000" flipV="1">
            <a:off x="3234112" y="2677944"/>
            <a:ext cx="639218" cy="169673"/>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23" name="Rectangle 22"/>
          <p:cNvSpPr/>
          <p:nvPr/>
        </p:nvSpPr>
        <p:spPr>
          <a:xfrm>
            <a:off x="3341877" y="2276476"/>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5" name="Magnetic Disk 24"/>
          <p:cNvSpPr/>
          <p:nvPr/>
        </p:nvSpPr>
        <p:spPr>
          <a:xfrm>
            <a:off x="3305175" y="3082404"/>
            <a:ext cx="666750" cy="345281"/>
          </a:xfrm>
          <a:prstGeom prst="flowChartMagneticDisk">
            <a:avLst/>
          </a:prstGeom>
          <a:solidFill>
            <a:schemeClr val="accent2">
              <a:lumMod val="60000"/>
              <a:lumOff val="4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7" name="Magnetic Disk 26"/>
          <p:cNvSpPr/>
          <p:nvPr/>
        </p:nvSpPr>
        <p:spPr>
          <a:xfrm>
            <a:off x="4235450" y="3238002"/>
            <a:ext cx="666750" cy="345281"/>
          </a:xfrm>
          <a:prstGeom prst="flowChartMagneticDisk">
            <a:avLst/>
          </a:prstGeom>
          <a:solidFill>
            <a:schemeClr val="accent5">
              <a:lumMod val="60000"/>
              <a:lumOff val="4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8" name="Rectangle 27"/>
          <p:cNvSpPr/>
          <p:nvPr/>
        </p:nvSpPr>
        <p:spPr>
          <a:xfrm>
            <a:off x="3810001" y="4349246"/>
            <a:ext cx="1587500" cy="416179"/>
          </a:xfrm>
          <a:prstGeom prst="rect">
            <a:avLst/>
          </a:prstGeom>
          <a:solidFill>
            <a:srgbClr val="93CDD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smtClean="0">
                <a:solidFill>
                  <a:srgbClr val="1F497D"/>
                </a:solidFill>
                <a:latin typeface="Calibri"/>
                <a:cs typeface="Calibri"/>
              </a:rPr>
              <a:t>Employee Directory</a:t>
            </a:r>
            <a:endParaRPr lang="en-GB" sz="1400" dirty="0">
              <a:solidFill>
                <a:srgbClr val="1F497D"/>
              </a:solidFill>
              <a:latin typeface="Calibri"/>
              <a:cs typeface="Calibri"/>
            </a:endParaRPr>
          </a:p>
        </p:txBody>
      </p:sp>
      <p:sp>
        <p:nvSpPr>
          <p:cNvPr id="29" name="Right Arrow 28"/>
          <p:cNvSpPr/>
          <p:nvPr/>
        </p:nvSpPr>
        <p:spPr>
          <a:xfrm rot="16200000">
            <a:off x="4187620" y="3840594"/>
            <a:ext cx="785813" cy="205228"/>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0" name="Right Arrow 29"/>
          <p:cNvSpPr/>
          <p:nvPr/>
        </p:nvSpPr>
        <p:spPr>
          <a:xfrm>
            <a:off x="3079750" y="3214711"/>
            <a:ext cx="238125" cy="15385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31" name="Left Arrow 30"/>
          <p:cNvSpPr/>
          <p:nvPr/>
        </p:nvSpPr>
        <p:spPr>
          <a:xfrm flipV="1">
            <a:off x="3952875" y="3226594"/>
            <a:ext cx="317500" cy="157472"/>
          </a:xfrm>
          <a:prstGeom prst="lef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2" name="Elbow Connector 31"/>
          <p:cNvCxnSpPr>
            <a:stCxn id="27" idx="1"/>
            <a:endCxn id="33" idx="2"/>
          </p:cNvCxnSpPr>
          <p:nvPr/>
        </p:nvCxnSpPr>
        <p:spPr bwMode="auto">
          <a:xfrm rot="16200000" flipV="1">
            <a:off x="3855838" y="2524969"/>
            <a:ext cx="791858" cy="634162"/>
          </a:xfrm>
          <a:prstGeom prst="bentConnector3">
            <a:avLst>
              <a:gd name="adj1" fmla="val 50000"/>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33" name="Rectangle 32"/>
          <p:cNvSpPr/>
          <p:nvPr/>
        </p:nvSpPr>
        <p:spPr>
          <a:xfrm>
            <a:off x="3807663" y="2279434"/>
            <a:ext cx="254000" cy="166688"/>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8" name="Group 7"/>
          <p:cNvGrpSpPr/>
          <p:nvPr/>
        </p:nvGrpSpPr>
        <p:grpSpPr>
          <a:xfrm>
            <a:off x="2623928" y="1464935"/>
            <a:ext cx="2000250" cy="1000125"/>
            <a:chOff x="0" y="1269999"/>
            <a:chExt cx="9032875" cy="4222751"/>
          </a:xfrm>
        </p:grpSpPr>
        <p:pic>
          <p:nvPicPr>
            <p:cNvPr id="4" name="Picture 3"/>
            <p:cNvPicPr>
              <a:picLocks noChangeAspect="1"/>
            </p:cNvPicPr>
            <p:nvPr/>
          </p:nvPicPr>
          <p:blipFill rotWithShape="1">
            <a:blip r:embed="rId2"/>
            <a:srcRect t="1984" r="1215" b="3782"/>
            <a:stretch/>
          </p:blipFill>
          <p:spPr>
            <a:xfrm>
              <a:off x="0" y="1269999"/>
              <a:ext cx="9032875" cy="4222751"/>
            </a:xfrm>
            <a:prstGeom prst="rect">
              <a:avLst/>
            </a:prstGeom>
          </p:spPr>
        </p:pic>
        <p:pic>
          <p:nvPicPr>
            <p:cNvPr id="5" name="Picture 4"/>
            <p:cNvPicPr>
              <a:picLocks noChangeAspect="1"/>
            </p:cNvPicPr>
            <p:nvPr/>
          </p:nvPicPr>
          <p:blipFill>
            <a:blip r:embed="rId3"/>
            <a:stretch>
              <a:fillRect/>
            </a:stretch>
          </p:blipFill>
          <p:spPr>
            <a:xfrm>
              <a:off x="3257550" y="1270000"/>
              <a:ext cx="2184400" cy="381000"/>
            </a:xfrm>
            <a:prstGeom prst="rect">
              <a:avLst/>
            </a:prstGeom>
          </p:spPr>
        </p:pic>
        <p:sp>
          <p:nvSpPr>
            <p:cNvPr id="6" name="Rectangle 5"/>
            <p:cNvSpPr/>
            <p:nvPr/>
          </p:nvSpPr>
          <p:spPr>
            <a:xfrm>
              <a:off x="47624" y="1635124"/>
              <a:ext cx="7048499" cy="3857624"/>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 name="Oval 6"/>
            <p:cNvSpPr/>
            <p:nvPr/>
          </p:nvSpPr>
          <p:spPr>
            <a:xfrm>
              <a:off x="7794626" y="1301751"/>
              <a:ext cx="317500" cy="317500"/>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39" name="Group 38"/>
          <p:cNvGrpSpPr/>
          <p:nvPr/>
        </p:nvGrpSpPr>
        <p:grpSpPr>
          <a:xfrm>
            <a:off x="2751129" y="1699570"/>
            <a:ext cx="1439881" cy="669776"/>
            <a:chOff x="1517650" y="3342111"/>
            <a:chExt cx="2555875" cy="890164"/>
          </a:xfrm>
        </p:grpSpPr>
        <p:grpSp>
          <p:nvGrpSpPr>
            <p:cNvPr id="40" name="Group 39"/>
            <p:cNvGrpSpPr/>
            <p:nvPr/>
          </p:nvGrpSpPr>
          <p:grpSpPr>
            <a:xfrm>
              <a:off x="1960986" y="3342111"/>
              <a:ext cx="428625" cy="889000"/>
              <a:chOff x="1682750" y="3286125"/>
              <a:chExt cx="1666875" cy="889000"/>
            </a:xfrm>
          </p:grpSpPr>
          <p:sp>
            <p:nvSpPr>
              <p:cNvPr id="59" name="Rectangle 58"/>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0" name="Rectangle 59"/>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1" name="Rectangle 60"/>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2" name="Rectangle 61"/>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3" name="Rectangle 62"/>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64" name="Rectangle 63"/>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65" name="Straight Connector 64"/>
              <p:cNvCxnSpPr>
                <a:stCxn id="59" idx="1"/>
                <a:endCxn id="64"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66" name="Straight Connector 65"/>
              <p:cNvCxnSpPr>
                <a:stCxn id="59" idx="3"/>
                <a:endCxn id="64"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nvGrpSpPr>
            <p:cNvPr id="41" name="Group 40"/>
            <p:cNvGrpSpPr/>
            <p:nvPr/>
          </p:nvGrpSpPr>
          <p:grpSpPr>
            <a:xfrm>
              <a:off x="2406650" y="3343275"/>
              <a:ext cx="1666875" cy="889000"/>
              <a:chOff x="1682750" y="3286125"/>
              <a:chExt cx="1666875" cy="889000"/>
            </a:xfrm>
          </p:grpSpPr>
          <p:sp>
            <p:nvSpPr>
              <p:cNvPr id="51" name="Rectangle 50"/>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2" name="Rectangle 51"/>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3" name="Rectangle 52"/>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4" name="Rectangle 53"/>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5" name="Rectangle 54"/>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6" name="Rectangle 55"/>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7" name="Straight Connector 56"/>
              <p:cNvCxnSpPr>
                <a:stCxn id="51" idx="1"/>
                <a:endCxn id="56"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8" name="Straight Connector 57"/>
              <p:cNvCxnSpPr>
                <a:stCxn id="51" idx="3"/>
                <a:endCxn id="56"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nvGrpSpPr>
            <p:cNvPr id="42" name="Group 41"/>
            <p:cNvGrpSpPr/>
            <p:nvPr/>
          </p:nvGrpSpPr>
          <p:grpSpPr>
            <a:xfrm>
              <a:off x="1517650" y="3343275"/>
              <a:ext cx="428625" cy="889000"/>
              <a:chOff x="1682750" y="3286125"/>
              <a:chExt cx="1666875" cy="889000"/>
            </a:xfrm>
          </p:grpSpPr>
          <p:sp>
            <p:nvSpPr>
              <p:cNvPr id="43" name="Rectangle 42"/>
              <p:cNvSpPr/>
              <p:nvPr/>
            </p:nvSpPr>
            <p:spPr>
              <a:xfrm>
                <a:off x="1682750" y="3286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ectangle 43"/>
              <p:cNvSpPr/>
              <p:nvPr/>
            </p:nvSpPr>
            <p:spPr>
              <a:xfrm>
                <a:off x="1682750" y="34385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5" name="Rectangle 44"/>
              <p:cNvSpPr/>
              <p:nvPr/>
            </p:nvSpPr>
            <p:spPr>
              <a:xfrm>
                <a:off x="1682750" y="35909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6" name="Rectangle 45"/>
              <p:cNvSpPr/>
              <p:nvPr/>
            </p:nvSpPr>
            <p:spPr>
              <a:xfrm>
                <a:off x="1682750" y="37433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7" name="Rectangle 46"/>
              <p:cNvSpPr/>
              <p:nvPr/>
            </p:nvSpPr>
            <p:spPr>
              <a:xfrm>
                <a:off x="1682750" y="38957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8" name="Rectangle 47"/>
              <p:cNvSpPr/>
              <p:nvPr/>
            </p:nvSpPr>
            <p:spPr>
              <a:xfrm>
                <a:off x="1682750" y="4048125"/>
                <a:ext cx="1666875" cy="127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9" name="Straight Connector 48"/>
              <p:cNvCxnSpPr>
                <a:stCxn id="43" idx="1"/>
                <a:endCxn id="48" idx="1"/>
              </p:cNvCxnSpPr>
              <p:nvPr/>
            </p:nvCxnSpPr>
            <p:spPr bwMode="auto">
              <a:xfrm>
                <a:off x="1682750"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0" name="Straight Connector 49"/>
              <p:cNvCxnSpPr>
                <a:stCxn id="43" idx="3"/>
                <a:endCxn id="48" idx="3"/>
              </p:cNvCxnSpPr>
              <p:nvPr/>
            </p:nvCxnSpPr>
            <p:spPr bwMode="auto">
              <a:xfrm>
                <a:off x="3349625" y="3349625"/>
                <a:ext cx="0" cy="762000"/>
              </a:xfrm>
              <a:prstGeom prst="line">
                <a:avLst/>
              </a:prstGeom>
              <a:solidFill>
                <a:srgbClr val="CC99FF"/>
              </a:solidFill>
              <a:ln w="28575"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grpSp>
      <p:sp>
        <p:nvSpPr>
          <p:cNvPr id="75" name="TextBox 74"/>
          <p:cNvSpPr txBox="1"/>
          <p:nvPr/>
        </p:nvSpPr>
        <p:spPr bwMode="auto">
          <a:xfrm>
            <a:off x="873125" y="1035844"/>
            <a:ext cx="1243124" cy="523220"/>
          </a:xfrm>
          <a:prstGeom prst="rect">
            <a:avLst/>
          </a:prstGeom>
          <a:noFill/>
          <a:ln w="9525">
            <a:noFill/>
            <a:miter lim="800000"/>
            <a:headEnd/>
            <a:tailEnd/>
          </a:ln>
        </p:spPr>
        <p:txBody>
          <a:bodyPr wrap="none" rtlCol="0">
            <a:prstTxWarp prst="textNoShape">
              <a:avLst/>
            </a:prstTxWarp>
            <a:spAutoFit/>
          </a:bodyPr>
          <a:lstStyle/>
          <a:p>
            <a:r>
              <a:rPr lang="en-GB" sz="1400" b="1" dirty="0" smtClean="0">
                <a:latin typeface="Calibri" pitchFamily="-1" charset="0"/>
              </a:rPr>
              <a:t>Callie Quartile</a:t>
            </a:r>
          </a:p>
          <a:p>
            <a:r>
              <a:rPr lang="en-GB" sz="1400" b="1" dirty="0" smtClean="0">
                <a:latin typeface="Calibri" pitchFamily="-1" charset="0"/>
              </a:rPr>
              <a:t>Data Scientist</a:t>
            </a:r>
            <a:endParaRPr lang="en-GB" sz="1400" b="1" dirty="0">
              <a:latin typeface="Calibri" pitchFamily="-1" charset="0"/>
            </a:endParaRPr>
          </a:p>
        </p:txBody>
      </p:sp>
      <p:sp>
        <p:nvSpPr>
          <p:cNvPr id="84" name="Oval 83"/>
          <p:cNvSpPr/>
          <p:nvPr/>
        </p:nvSpPr>
        <p:spPr>
          <a:xfrm>
            <a:off x="1225551" y="3063478"/>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1</a:t>
            </a:r>
          </a:p>
        </p:txBody>
      </p:sp>
      <p:sp>
        <p:nvSpPr>
          <p:cNvPr id="85" name="Oval 84"/>
          <p:cNvSpPr/>
          <p:nvPr/>
        </p:nvSpPr>
        <p:spPr>
          <a:xfrm>
            <a:off x="3463926" y="3240883"/>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3</a:t>
            </a:r>
          </a:p>
        </p:txBody>
      </p:sp>
      <p:sp>
        <p:nvSpPr>
          <p:cNvPr id="86" name="Oval 85"/>
          <p:cNvSpPr/>
          <p:nvPr/>
        </p:nvSpPr>
        <p:spPr>
          <a:xfrm>
            <a:off x="5140326" y="4271962"/>
            <a:ext cx="349250" cy="261938"/>
          </a:xfrm>
          <a:prstGeom prst="ellipse">
            <a:avLst/>
          </a:prstGeom>
          <a:solidFill>
            <a:srgbClr val="FFFF00"/>
          </a:solidFill>
          <a:ln w="28575" cmpd="sng">
            <a:solidFill>
              <a:srgbClr val="FF6600"/>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2000" b="1" dirty="0">
                <a:solidFill>
                  <a:srgbClr val="FF6600"/>
                </a:solidFill>
                <a:latin typeface="Arial Black"/>
                <a:cs typeface="Arial Black"/>
              </a:rPr>
              <a:t>2</a:t>
            </a:r>
          </a:p>
        </p:txBody>
      </p:sp>
      <p:grpSp>
        <p:nvGrpSpPr>
          <p:cNvPr id="67" name="Group 66"/>
          <p:cNvGrpSpPr/>
          <p:nvPr/>
        </p:nvGrpSpPr>
        <p:grpSpPr>
          <a:xfrm>
            <a:off x="5293258" y="1553432"/>
            <a:ext cx="1548877" cy="792099"/>
            <a:chOff x="5642498" y="1975993"/>
            <a:chExt cx="1548877" cy="1056132"/>
          </a:xfrm>
        </p:grpSpPr>
        <p:sp>
          <p:nvSpPr>
            <p:cNvPr id="68" name="Rectangle 67"/>
            <p:cNvSpPr/>
            <p:nvPr/>
          </p:nvSpPr>
          <p:spPr>
            <a:xfrm>
              <a:off x="5953125" y="2143125"/>
              <a:ext cx="1238250" cy="8890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b"/>
            <a:lstStyle/>
            <a:p>
              <a:pPr algn="r"/>
              <a:r>
                <a:rPr lang="en-GB" sz="1800" dirty="0" smtClean="0">
                  <a:solidFill>
                    <a:srgbClr val="1F497D"/>
                  </a:solidFill>
                  <a:latin typeface="Calibri"/>
                  <a:cs typeface="Calibri"/>
                </a:rPr>
                <a:t>Happy</a:t>
              </a:r>
            </a:p>
            <a:p>
              <a:pPr algn="r"/>
              <a:r>
                <a:rPr lang="en-GB" dirty="0" smtClean="0">
                  <a:solidFill>
                    <a:srgbClr val="1F497D"/>
                  </a:solidFill>
                  <a:latin typeface="Calibri"/>
                  <a:cs typeface="Calibri"/>
                </a:rPr>
                <a:t>Birthday</a:t>
              </a:r>
              <a:endParaRPr lang="en-GB" sz="1800" dirty="0">
                <a:solidFill>
                  <a:srgbClr val="1F497D"/>
                </a:solidFill>
                <a:latin typeface="Calibri"/>
                <a:cs typeface="Calibri"/>
              </a:endParaRPr>
            </a:p>
          </p:txBody>
        </p:sp>
        <p:grpSp>
          <p:nvGrpSpPr>
            <p:cNvPr id="69" name="Group 68"/>
            <p:cNvGrpSpPr/>
            <p:nvPr/>
          </p:nvGrpSpPr>
          <p:grpSpPr>
            <a:xfrm>
              <a:off x="5642498" y="1975993"/>
              <a:ext cx="802752" cy="437007"/>
              <a:chOff x="6102873" y="2309368"/>
              <a:chExt cx="1336034" cy="676316"/>
            </a:xfrm>
          </p:grpSpPr>
          <p:sp>
            <p:nvSpPr>
              <p:cNvPr id="70" name="Rounded Rectangle 69"/>
              <p:cNvSpPr/>
              <p:nvPr/>
            </p:nvSpPr>
            <p:spPr>
              <a:xfrm>
                <a:off x="6102873" y="2309369"/>
                <a:ext cx="1336034" cy="676315"/>
              </a:xfrm>
              <a:prstGeom prst="round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1" name="Isosceles Triangle 70"/>
              <p:cNvSpPr/>
              <p:nvPr/>
            </p:nvSpPr>
            <p:spPr>
              <a:xfrm rot="10800000">
                <a:off x="6169468" y="2309368"/>
                <a:ext cx="1204079" cy="445379"/>
              </a:xfrm>
              <a:prstGeom prst="triangl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sp>
        <p:nvSpPr>
          <p:cNvPr id="72" name="Rounded Rectangular Callout 71"/>
          <p:cNvSpPr/>
          <p:nvPr/>
        </p:nvSpPr>
        <p:spPr>
          <a:xfrm>
            <a:off x="7493001" y="798286"/>
            <a:ext cx="1523999" cy="618558"/>
          </a:xfrm>
          <a:prstGeom prst="wedgeRoundRectCallout">
            <a:avLst>
              <a:gd name="adj1" fmla="val -20833"/>
              <a:gd name="adj2" fmla="val 87500"/>
              <a:gd name="adj3" fmla="val 16667"/>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smtClean="0">
                <a:solidFill>
                  <a:srgbClr val="1F497D"/>
                </a:solidFill>
                <a:latin typeface="Calibri"/>
                <a:cs typeface="Calibri"/>
              </a:rPr>
              <a:t>But its not my birthday</a:t>
            </a:r>
            <a:endParaRPr lang="en-GB" sz="1400" dirty="0">
              <a:solidFill>
                <a:srgbClr val="1F497D"/>
              </a:solidFill>
              <a:latin typeface="Calibri"/>
              <a:cs typeface="Calibri"/>
            </a:endParaRPr>
          </a:p>
        </p:txBody>
      </p:sp>
      <p:pic>
        <p:nvPicPr>
          <p:cNvPr id="76" name="Picture 75" descr="Lemmie Stage 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3839" y="1544860"/>
            <a:ext cx="814251" cy="886968"/>
          </a:xfrm>
          <a:prstGeom prst="rect">
            <a:avLst/>
          </a:prstGeom>
        </p:spPr>
      </p:pic>
      <p:sp>
        <p:nvSpPr>
          <p:cNvPr id="77" name="Right Arrow 76"/>
          <p:cNvSpPr/>
          <p:nvPr/>
        </p:nvSpPr>
        <p:spPr>
          <a:xfrm>
            <a:off x="4778401" y="2024086"/>
            <a:ext cx="714375" cy="25003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8" name="Right Arrow 77"/>
          <p:cNvSpPr/>
          <p:nvPr/>
        </p:nvSpPr>
        <p:spPr>
          <a:xfrm>
            <a:off x="7026296" y="2007417"/>
            <a:ext cx="714375" cy="250031"/>
          </a:xfrm>
          <a:prstGeom prs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79" name="TextBox 78"/>
          <p:cNvSpPr txBox="1"/>
          <p:nvPr/>
        </p:nvSpPr>
        <p:spPr bwMode="auto">
          <a:xfrm>
            <a:off x="5803917" y="2658848"/>
            <a:ext cx="3038475" cy="2246769"/>
          </a:xfrm>
          <a:prstGeom prst="rect">
            <a:avLst/>
          </a:prstGeom>
          <a:noFill/>
          <a:ln w="9525">
            <a:noFill/>
            <a:miter lim="800000"/>
            <a:headEnd/>
            <a:tailEnd/>
          </a:ln>
        </p:spPr>
        <p:txBody>
          <a:bodyPr wrap="square" rtlCol="0">
            <a:prstTxWarp prst="textNoShape">
              <a:avLst/>
            </a:prstTxWarp>
            <a:spAutoFit/>
          </a:bodyPr>
          <a:lstStyle/>
          <a:p>
            <a:r>
              <a:rPr lang="en-GB" sz="1400" i="1" dirty="0" smtClean="0">
                <a:latin typeface="Calibri" pitchFamily="-1" charset="0"/>
              </a:rPr>
              <a:t>Unfortunately the obvious date in the registrar record was the registration of birth date not the date of birth.  Date of birth was not published in the open data.</a:t>
            </a:r>
          </a:p>
          <a:p>
            <a:endParaRPr lang="en-GB" sz="1400" i="1" dirty="0" smtClean="0">
              <a:latin typeface="Calibri" pitchFamily="-1" charset="0"/>
            </a:endParaRPr>
          </a:p>
          <a:p>
            <a:r>
              <a:rPr lang="en-GB" sz="1400" i="1" dirty="0" smtClean="0">
                <a:latin typeface="Calibri" pitchFamily="-1" charset="0"/>
              </a:rPr>
              <a:t>Callie needed better information about the open data to realise she had the wrong data.</a:t>
            </a:r>
          </a:p>
          <a:p>
            <a:endParaRPr lang="en-GB" sz="1400" i="1" dirty="0">
              <a:latin typeface="Calibri" pitchFamily="-1" charset="0"/>
            </a:endParaRPr>
          </a:p>
        </p:txBody>
      </p:sp>
      <p:pic>
        <p:nvPicPr>
          <p:cNvPr id="80" name="Picture 79" descr="Callie Quartile Ico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9714" y="977075"/>
            <a:ext cx="774918" cy="950976"/>
          </a:xfrm>
          <a:prstGeom prst="rect">
            <a:avLst/>
          </a:prstGeom>
        </p:spPr>
      </p:pic>
    </p:spTree>
    <p:extLst>
      <p:ext uri="{BB962C8B-B14F-4D97-AF65-F5344CB8AC3E}">
        <p14:creationId xmlns:p14="http://schemas.microsoft.com/office/powerpoint/2010/main" val="311332564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mtClean="0"/>
              <a:t>Agenda for today’s webinar</a:t>
            </a:r>
            <a:endParaRPr lang="en-GB" dirty="0"/>
          </a:p>
        </p:txBody>
      </p:sp>
      <p:sp>
        <p:nvSpPr>
          <p:cNvPr id="3" name="Slide Number Placeholder 2"/>
          <p:cNvSpPr>
            <a:spLocks noGrp="1"/>
          </p:cNvSpPr>
          <p:nvPr>
            <p:ph type="sldNum" idx="12"/>
          </p:nvPr>
        </p:nvSpPr>
        <p:spPr/>
        <p:txBody>
          <a:bodyPr/>
          <a:lstStyle/>
          <a:p>
            <a:pPr lvl="0"/>
            <a:fld id="{00000000-1234-1234-1234-123412341234}" type="slidenum">
              <a:rPr lang="en-US" smtClean="0">
                <a:sym typeface="Arial"/>
              </a:rPr>
              <a:pPr lvl="0"/>
              <a:t>5</a:t>
            </a:fld>
            <a:endParaRPr lang="en-US" dirty="0">
              <a:sym typeface="Arial"/>
            </a:endParaRPr>
          </a:p>
        </p:txBody>
      </p:sp>
      <p:sp>
        <p:nvSpPr>
          <p:cNvPr id="4" name="Text Placeholder 3"/>
          <p:cNvSpPr>
            <a:spLocks noGrp="1"/>
          </p:cNvSpPr>
          <p:nvPr>
            <p:ph type="body" idx="13"/>
          </p:nvPr>
        </p:nvSpPr>
        <p:spPr/>
        <p:txBody>
          <a:bodyPr>
            <a:normAutofit fontScale="92500" lnSpcReduction="20000"/>
          </a:bodyPr>
          <a:lstStyle/>
          <a:p>
            <a:r>
              <a:rPr lang="en-GB" dirty="0" smtClean="0"/>
              <a:t>Why privacy?</a:t>
            </a:r>
          </a:p>
          <a:p>
            <a:r>
              <a:rPr lang="en-GB" dirty="0" smtClean="0"/>
              <a:t>The digital services lifecycle and privacy</a:t>
            </a:r>
          </a:p>
          <a:p>
            <a:r>
              <a:rPr lang="en-GB" dirty="0" smtClean="0"/>
              <a:t>Introducing Coco Pharmaceuticals</a:t>
            </a:r>
          </a:p>
          <a:p>
            <a:pPr lvl="1"/>
            <a:r>
              <a:rPr lang="en-GB" dirty="0" smtClean="0"/>
              <a:t>Building a new mobile application using digital data</a:t>
            </a:r>
          </a:p>
          <a:p>
            <a:pPr lvl="1"/>
            <a:r>
              <a:rPr lang="en-GB" dirty="0" smtClean="0"/>
              <a:t>Data science and privacy</a:t>
            </a:r>
          </a:p>
          <a:p>
            <a:r>
              <a:rPr lang="en-GB" dirty="0" smtClean="0"/>
              <a:t>Extensions to Egeria</a:t>
            </a:r>
          </a:p>
          <a:p>
            <a:r>
              <a:rPr lang="en-GB" dirty="0" smtClean="0"/>
              <a:t>Summary and next steps</a:t>
            </a:r>
          </a:p>
        </p:txBody>
      </p:sp>
    </p:spTree>
    <p:extLst>
      <p:ext uri="{BB962C8B-B14F-4D97-AF65-F5344CB8AC3E}">
        <p14:creationId xmlns:p14="http://schemas.microsoft.com/office/powerpoint/2010/main" val="1687358388"/>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Even though this is an internal service </a:t>
            </a:r>
            <a:r>
              <a:rPr lang="mr-IN" dirty="0" smtClean="0"/>
              <a:t>…</a:t>
            </a:r>
            <a:endParaRPr lang="en-GB" dirty="0"/>
          </a:p>
        </p:txBody>
      </p:sp>
      <p:sp>
        <p:nvSpPr>
          <p:cNvPr id="3" name="Text Placeholder 2"/>
          <p:cNvSpPr>
            <a:spLocks noGrp="1"/>
          </p:cNvSpPr>
          <p:nvPr>
            <p:ph type="body" idx="13"/>
          </p:nvPr>
        </p:nvSpPr>
        <p:spPr/>
        <p:txBody>
          <a:bodyPr/>
          <a:lstStyle/>
          <a:p>
            <a:r>
              <a:rPr lang="en-GB" dirty="0" smtClean="0"/>
              <a:t>Cataloguing and classifying all data stores (even from open data sites)</a:t>
            </a:r>
          </a:p>
          <a:p>
            <a:r>
              <a:rPr lang="en-GB" dirty="0" smtClean="0"/>
              <a:t>Evaluation of services as they are deployed.</a:t>
            </a:r>
          </a:p>
          <a:p>
            <a:r>
              <a:rPr lang="en-GB" dirty="0" smtClean="0"/>
              <a:t>Staff training</a:t>
            </a:r>
          </a:p>
        </p:txBody>
      </p:sp>
    </p:spTree>
    <p:extLst>
      <p:ext uri="{BB962C8B-B14F-4D97-AF65-F5344CB8AC3E}">
        <p14:creationId xmlns:p14="http://schemas.microsoft.com/office/powerpoint/2010/main" val="423486659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The (Meta)data Catalog(</a:t>
            </a:r>
            <a:r>
              <a:rPr lang="en-GB" dirty="0" err="1" smtClean="0"/>
              <a:t>ue</a:t>
            </a:r>
            <a:r>
              <a:rPr lang="en-GB" dirty="0" smtClean="0"/>
              <a:t>)</a:t>
            </a:r>
            <a:endParaRPr lang="en-GB" dirty="0"/>
          </a:p>
        </p:txBody>
      </p:sp>
    </p:spTree>
    <p:extLst>
      <p:ext uri="{BB962C8B-B14F-4D97-AF65-F5344CB8AC3E}">
        <p14:creationId xmlns:p14="http://schemas.microsoft.com/office/powerpoint/2010/main" val="1494174232"/>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GB" dirty="0" smtClean="0"/>
              <a:t>Digital Service Lifecycle</a:t>
            </a:r>
            <a:endParaRPr lang="en-GB" dirty="0"/>
          </a:p>
        </p:txBody>
      </p:sp>
      <p:pic>
        <p:nvPicPr>
          <p:cNvPr id="9" name="Picture 8" descr="ODPI - Data Privacy - Process Fl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3961" y="0"/>
            <a:ext cx="7720039" cy="5143500"/>
          </a:xfrm>
          <a:prstGeom prst="rect">
            <a:avLst/>
          </a:prstGeom>
        </p:spPr>
      </p:pic>
    </p:spTree>
    <p:extLst>
      <p:ext uri="{BB962C8B-B14F-4D97-AF65-F5344CB8AC3E}">
        <p14:creationId xmlns:p14="http://schemas.microsoft.com/office/powerpoint/2010/main" val="4256946120"/>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Processing Descriptions are a key part of the </a:t>
            </a:r>
            <a:r>
              <a:rPr lang="en-GB" dirty="0" smtClean="0"/>
              <a:t>metadata catalog</a:t>
            </a:r>
            <a:endParaRPr lang="en-GB" dirty="0"/>
          </a:p>
        </p:txBody>
      </p:sp>
      <p:pic>
        <p:nvPicPr>
          <p:cNvPr id="4" name="Picture 3"/>
          <p:cNvPicPr>
            <a:picLocks noChangeAspect="1"/>
          </p:cNvPicPr>
          <p:nvPr/>
        </p:nvPicPr>
        <p:blipFill>
          <a:blip r:embed="rId2"/>
          <a:stretch>
            <a:fillRect/>
          </a:stretch>
        </p:blipFill>
        <p:spPr>
          <a:xfrm>
            <a:off x="5539536" y="1317807"/>
            <a:ext cx="2794000" cy="2832100"/>
          </a:xfrm>
          <a:prstGeom prst="rect">
            <a:avLst/>
          </a:prstGeom>
        </p:spPr>
      </p:pic>
      <p:pic>
        <p:nvPicPr>
          <p:cNvPr id="7" name="Picture 6" descr="ODPI - Data Privacy - Process 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655" y="1529756"/>
            <a:ext cx="4692027" cy="3126077"/>
          </a:xfrm>
          <a:prstGeom prst="rect">
            <a:avLst/>
          </a:prstGeom>
        </p:spPr>
      </p:pic>
    </p:spTree>
    <p:extLst>
      <p:ext uri="{BB962C8B-B14F-4D97-AF65-F5344CB8AC3E}">
        <p14:creationId xmlns:p14="http://schemas.microsoft.com/office/powerpoint/2010/main" val="1742908260"/>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Extensions to Egeria</a:t>
            </a:r>
            <a:endParaRPr lang="en-GB" dirty="0"/>
          </a:p>
        </p:txBody>
      </p:sp>
    </p:spTree>
    <p:extLst>
      <p:ext uri="{BB962C8B-B14F-4D97-AF65-F5344CB8AC3E}">
        <p14:creationId xmlns:p14="http://schemas.microsoft.com/office/powerpoint/2010/main" val="2224531343"/>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Today’s reality</a:t>
            </a:r>
            <a:endParaRPr lang="en-GB" dirty="0"/>
          </a:p>
        </p:txBody>
      </p:sp>
      <p:sp>
        <p:nvSpPr>
          <p:cNvPr id="4" name="Can 3"/>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646133" y="2362163"/>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376268"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9" name="Can 8"/>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7220265" y="123104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878843" y="122787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43" name="Can 42"/>
          <p:cNvSpPr/>
          <p:nvPr/>
        </p:nvSpPr>
        <p:spPr>
          <a:xfrm>
            <a:off x="1410021" y="353295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857689" y="374567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1153655" y="288285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913945" y="275587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47" name="Can 46"/>
          <p:cNvSpPr/>
          <p:nvPr/>
        </p:nvSpPr>
        <p:spPr>
          <a:xfrm>
            <a:off x="1014738" y="374564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358875" y="211885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372608" y="282570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0" name="Can 49"/>
          <p:cNvSpPr/>
          <p:nvPr/>
        </p:nvSpPr>
        <p:spPr>
          <a:xfrm>
            <a:off x="2408573" y="356152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2102174" y="2862999"/>
            <a:ext cx="1217613" cy="608012"/>
          </a:xfrm>
          <a:prstGeom prst="bentConnector3">
            <a:avLst>
              <a:gd name="adj1" fmla="val 6564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2037513" y="2988858"/>
            <a:ext cx="558084" cy="587253"/>
          </a:xfrm>
          <a:prstGeom prst="bentConnector3">
            <a:avLst>
              <a:gd name="adj1" fmla="val 7763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4" name="Can 53"/>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6" name="Can 55"/>
          <p:cNvSpPr/>
          <p:nvPr/>
        </p:nvSpPr>
        <p:spPr>
          <a:xfrm>
            <a:off x="3321370" y="361550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377778" y="2605041"/>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950309"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61" name="Rectangle 60"/>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421559" y="171209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454839" y="145806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76" name="Rectangle 75"/>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981764" y="138504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10" name="Straight Connector 109"/>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859677" y="143266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859677" y="144218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859677" y="147552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859677" y="151047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3" name="Straight Connector 132"/>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4" name="Straight Connector 133"/>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35" name="Rectangle 134"/>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862579" y="272290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5015251"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943308" y="124375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241907" y="124692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204" name="Group 203"/>
          <p:cNvGrpSpPr/>
          <p:nvPr/>
        </p:nvGrpSpPr>
        <p:grpSpPr>
          <a:xfrm>
            <a:off x="934366" y="2509885"/>
            <a:ext cx="2177143"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3964214" y="2502295"/>
            <a:ext cx="1333499"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17" name="Straight Arrow Connector 199"/>
          <p:cNvCxnSpPr>
            <a:stCxn id="12" idx="2"/>
            <a:endCxn id="203" idx="0"/>
          </p:cNvCxnSpPr>
          <p:nvPr/>
        </p:nvCxnSpPr>
        <p:spPr bwMode="auto">
          <a:xfrm rot="5400000">
            <a:off x="6919834" y="284005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220" name="Group 219"/>
          <p:cNvGrpSpPr/>
          <p:nvPr/>
        </p:nvGrpSpPr>
        <p:grpSpPr>
          <a:xfrm>
            <a:off x="6209337" y="2496559"/>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23" name="Straight Arrow Connector 196"/>
          <p:cNvCxnSpPr>
            <a:stCxn id="165" idx="2"/>
            <a:endCxn id="56" idx="0"/>
          </p:cNvCxnSpPr>
          <p:nvPr/>
        </p:nvCxnSpPr>
        <p:spPr bwMode="auto">
          <a:xfrm rot="16200000" flipH="1">
            <a:off x="2386543" y="2580224"/>
            <a:ext cx="1605359" cy="665956"/>
          </a:xfrm>
          <a:prstGeom prst="bentConnector3">
            <a:avLst>
              <a:gd name="adj1" fmla="val 7260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Tree>
    <p:extLst>
      <p:ext uri="{BB962C8B-B14F-4D97-AF65-F5344CB8AC3E}">
        <p14:creationId xmlns:p14="http://schemas.microsoft.com/office/powerpoint/2010/main" val="2028608120"/>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What needs to change?</a:t>
            </a:r>
            <a:endParaRPr lang="en-GB" dirty="0"/>
          </a:p>
        </p:txBody>
      </p:sp>
      <p:sp>
        <p:nvSpPr>
          <p:cNvPr id="4" name="Can 3"/>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646133" y="2362163"/>
            <a:ext cx="1581150" cy="10969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376268" y="2284355"/>
            <a:ext cx="1381125" cy="10271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9" name="Can 8"/>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7220265" y="123104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878843" y="122787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43" name="Can 42"/>
          <p:cNvSpPr/>
          <p:nvPr/>
        </p:nvSpPr>
        <p:spPr>
          <a:xfrm>
            <a:off x="1410021" y="353295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857689" y="374567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1153655" y="288285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913945" y="275587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47" name="Can 46"/>
          <p:cNvSpPr/>
          <p:nvPr/>
        </p:nvSpPr>
        <p:spPr>
          <a:xfrm>
            <a:off x="1014738" y="374564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358875" y="211885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372608" y="282570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0" name="Can 49"/>
          <p:cNvSpPr/>
          <p:nvPr/>
        </p:nvSpPr>
        <p:spPr>
          <a:xfrm>
            <a:off x="2408573" y="356152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2102174" y="2862999"/>
            <a:ext cx="1217613" cy="6080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2142172" y="3093531"/>
            <a:ext cx="558076" cy="37791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4" name="Can 53"/>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56" name="Can 55"/>
          <p:cNvSpPr/>
          <p:nvPr/>
        </p:nvSpPr>
        <p:spPr>
          <a:xfrm>
            <a:off x="3321370" y="361550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377778" y="2605041"/>
            <a:ext cx="1774825" cy="67468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950309" y="2172832"/>
            <a:ext cx="1668463" cy="1537494"/>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61" name="Rectangle 60"/>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421559" y="171209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454839" y="145806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76" name="Rectangle 75"/>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981764" y="138504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10" name="Straight Connector 109"/>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859677" y="143266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859677" y="144218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859677" y="147552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859677" y="151047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3" name="Straight Connector 132"/>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4" name="Straight Connector 133"/>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35" name="Rectangle 134"/>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862579" y="272290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5015251" y="2050198"/>
            <a:ext cx="1481138" cy="1455738"/>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943308" y="124375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241907" y="124692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17" name="Straight Arrow Connector 199"/>
          <p:cNvCxnSpPr>
            <a:stCxn id="12" idx="2"/>
            <a:endCxn id="203" idx="0"/>
          </p:cNvCxnSpPr>
          <p:nvPr/>
        </p:nvCxnSpPr>
        <p:spPr bwMode="auto">
          <a:xfrm rot="5400000">
            <a:off x="6919834" y="284005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23" name="Straight Arrow Connector 196"/>
          <p:cNvCxnSpPr>
            <a:stCxn id="165" idx="2"/>
            <a:endCxn id="56" idx="0"/>
          </p:cNvCxnSpPr>
          <p:nvPr/>
        </p:nvCxnSpPr>
        <p:spPr bwMode="auto">
          <a:xfrm rot="16200000" flipH="1">
            <a:off x="2386543" y="2580224"/>
            <a:ext cx="1605359" cy="665956"/>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207" name="Rounded Rectangle 20"/>
          <p:cNvSpPr>
            <a:spLocks noChangeArrowheads="1"/>
          </p:cNvSpPr>
          <p:nvPr/>
        </p:nvSpPr>
        <p:spPr bwMode="auto">
          <a:xfrm>
            <a:off x="890024" y="2430740"/>
            <a:ext cx="7830214" cy="639762"/>
          </a:xfrm>
          <a:prstGeom prst="roundRect">
            <a:avLst>
              <a:gd name="adj" fmla="val 16667"/>
            </a:avLst>
          </a:prstGeom>
          <a:solidFill>
            <a:srgbClr val="FFFFFF"/>
          </a:solidFill>
          <a:ln w="38100">
            <a:solidFill>
              <a:srgbClr val="10253F"/>
            </a:solidFill>
            <a:round/>
            <a:headEnd/>
            <a:tailEnd/>
          </a:ln>
          <a:effectLst>
            <a:outerShdw dist="23000" dir="5400000" rotWithShape="0">
              <a:srgbClr val="000000">
                <a:alpha val="34998"/>
              </a:srgbClr>
            </a:outerShdw>
          </a:effectLst>
        </p:spPr>
        <p:txBody>
          <a:bodyPr anchor="ctr"/>
          <a:lstStyle/>
          <a:p>
            <a:pPr algn="r" eaLnBrk="0" hangingPunct="0"/>
            <a:r>
              <a:rPr lang="en-GB" sz="1800" dirty="0" smtClean="0">
                <a:solidFill>
                  <a:srgbClr val="1F497D"/>
                </a:solidFill>
                <a:latin typeface="Calibri" charset="0"/>
              </a:rPr>
              <a:t>Open and</a:t>
            </a:r>
          </a:p>
          <a:p>
            <a:pPr algn="r" eaLnBrk="0" hangingPunct="0"/>
            <a:r>
              <a:rPr lang="en-GB" sz="1800" dirty="0" smtClean="0">
                <a:solidFill>
                  <a:srgbClr val="1F497D"/>
                </a:solidFill>
                <a:latin typeface="Calibri" charset="0"/>
              </a:rPr>
              <a:t>Unified Metadata</a:t>
            </a:r>
            <a:endParaRPr lang="en-GB" sz="1800" dirty="0">
              <a:solidFill>
                <a:srgbClr val="1F497D"/>
              </a:solidFill>
              <a:latin typeface="Calibri" charset="0"/>
            </a:endParaRPr>
          </a:p>
        </p:txBody>
      </p:sp>
      <p:grpSp>
        <p:nvGrpSpPr>
          <p:cNvPr id="204" name="Group 203"/>
          <p:cNvGrpSpPr/>
          <p:nvPr/>
        </p:nvGrpSpPr>
        <p:grpSpPr>
          <a:xfrm>
            <a:off x="1924428" y="2509885"/>
            <a:ext cx="615642"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4366891" y="2502295"/>
            <a:ext cx="615642"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20" name="Group 219"/>
          <p:cNvGrpSpPr/>
          <p:nvPr/>
        </p:nvGrpSpPr>
        <p:grpSpPr>
          <a:xfrm>
            <a:off x="6209337" y="2514700"/>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3" name="Left-Right Arrow 2"/>
          <p:cNvSpPr/>
          <p:nvPr/>
        </p:nvSpPr>
        <p:spPr>
          <a:xfrm>
            <a:off x="5060138" y="2669870"/>
            <a:ext cx="1120031" cy="179991"/>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8" name="Left-Right Arrow 207"/>
          <p:cNvSpPr/>
          <p:nvPr/>
        </p:nvSpPr>
        <p:spPr>
          <a:xfrm>
            <a:off x="2572473" y="2672278"/>
            <a:ext cx="1717651" cy="177584"/>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Tree>
    <p:extLst>
      <p:ext uri="{BB962C8B-B14F-4D97-AF65-F5344CB8AC3E}">
        <p14:creationId xmlns:p14="http://schemas.microsoft.com/office/powerpoint/2010/main" val="3209416674"/>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1" name="Title 1"/>
          <p:cNvSpPr>
            <a:spLocks noGrp="1"/>
          </p:cNvSpPr>
          <p:nvPr>
            <p:ph type="title"/>
          </p:nvPr>
        </p:nvSpPr>
        <p:spPr/>
        <p:txBody>
          <a:bodyPr>
            <a:normAutofit fontScale="90000"/>
          </a:bodyPr>
          <a:lstStyle/>
          <a:p>
            <a:r>
              <a:rPr lang="en-US" dirty="0">
                <a:solidFill>
                  <a:srgbClr val="000000"/>
                </a:solidFill>
                <a:latin typeface="Arial" charset="0"/>
                <a:ea typeface="MS PGothic" charset="0"/>
              </a:rPr>
              <a:t>Open </a:t>
            </a:r>
            <a:r>
              <a:rPr lang="en-US" dirty="0" smtClean="0">
                <a:solidFill>
                  <a:srgbClr val="000000"/>
                </a:solidFill>
                <a:latin typeface="Arial" charset="0"/>
                <a:ea typeface="MS PGothic" charset="0"/>
              </a:rPr>
              <a:t>metadata management ecosystem</a:t>
            </a:r>
            <a:endParaRPr lang="en-US" dirty="0">
              <a:solidFill>
                <a:srgbClr val="000000"/>
              </a:solidFill>
              <a:latin typeface="Arial" charset="0"/>
              <a:ea typeface="MS PGothic" charset="0"/>
            </a:endParaRPr>
          </a:p>
        </p:txBody>
      </p:sp>
      <p:sp>
        <p:nvSpPr>
          <p:cNvPr id="14342" name="Content Placeholder 2"/>
          <p:cNvSpPr>
            <a:spLocks noGrp="1"/>
          </p:cNvSpPr>
          <p:nvPr>
            <p:ph type="body" idx="4294967295"/>
          </p:nvPr>
        </p:nvSpPr>
        <p:spPr>
          <a:xfrm>
            <a:off x="5252629" y="1012452"/>
            <a:ext cx="3579666" cy="3938588"/>
          </a:xfrm>
        </p:spPr>
        <p:txBody>
          <a:bodyPr>
            <a:normAutofit fontScale="77500" lnSpcReduction="20000"/>
          </a:bodyPr>
          <a:lstStyle/>
          <a:p>
            <a:pPr marL="285750" indent="-285750">
              <a:buClrTx/>
              <a:buFont typeface="Arial"/>
              <a:buChar char="•"/>
            </a:pPr>
            <a:r>
              <a:rPr lang="en-US" dirty="0">
                <a:solidFill>
                  <a:srgbClr val="000000"/>
                </a:solidFill>
                <a:latin typeface="Calibri" charset="0"/>
                <a:ea typeface="MS PGothic" charset="0"/>
              </a:rPr>
              <a:t>Peer-to-peer network of repositories</a:t>
            </a:r>
          </a:p>
          <a:p>
            <a:pPr marL="285750" indent="-285750">
              <a:buClrTx/>
              <a:buFont typeface="Arial"/>
              <a:buChar char="•"/>
            </a:pPr>
            <a:r>
              <a:rPr lang="en-US" dirty="0">
                <a:solidFill>
                  <a:srgbClr val="000000"/>
                </a:solidFill>
                <a:latin typeface="Calibri" charset="0"/>
                <a:ea typeface="MS PGothic" charset="0"/>
              </a:rPr>
              <a:t>Metadata stored and managed close to its </a:t>
            </a:r>
            <a:r>
              <a:rPr lang="en-US" dirty="0" smtClean="0">
                <a:solidFill>
                  <a:srgbClr val="000000"/>
                </a:solidFill>
                <a:latin typeface="Calibri" charset="0"/>
                <a:ea typeface="MS PGothic" charset="0"/>
              </a:rPr>
              <a:t>source</a:t>
            </a:r>
          </a:p>
          <a:p>
            <a:pPr marL="285750" indent="-285750">
              <a:buClrTx/>
              <a:buFont typeface="Arial"/>
              <a:buChar char="•"/>
            </a:pPr>
            <a:r>
              <a:rPr lang="en-US" dirty="0" smtClean="0">
                <a:solidFill>
                  <a:srgbClr val="000000"/>
                </a:solidFill>
                <a:latin typeface="Calibri" charset="0"/>
                <a:ea typeface="MS PGothic" charset="0"/>
              </a:rPr>
              <a:t>Each repository/tool brings unique value.</a:t>
            </a:r>
            <a:endParaRPr lang="en-US" dirty="0">
              <a:solidFill>
                <a:srgbClr val="000000"/>
              </a:solidFill>
              <a:latin typeface="Calibri" charset="0"/>
              <a:ea typeface="MS PGothic" charset="0"/>
            </a:endParaRPr>
          </a:p>
          <a:p>
            <a:pPr marL="285750" indent="-285750">
              <a:buClrTx/>
              <a:buFont typeface="Arial"/>
              <a:buChar char="•"/>
            </a:pPr>
            <a:r>
              <a:rPr lang="en-US" dirty="0">
                <a:solidFill>
                  <a:srgbClr val="000000"/>
                </a:solidFill>
                <a:latin typeface="Calibri" charset="0"/>
                <a:ea typeface="MS PGothic" charset="0"/>
              </a:rPr>
              <a:t>Open, extensible metadata structures for metadata exchange and federation – extending coverage of the types of resources that need to be described.</a:t>
            </a:r>
          </a:p>
          <a:p>
            <a:pPr marL="285750" indent="-285750">
              <a:buClrTx/>
              <a:buFont typeface="Arial"/>
              <a:buChar char="•"/>
            </a:pPr>
            <a:r>
              <a:rPr lang="en-US" dirty="0">
                <a:solidFill>
                  <a:srgbClr val="000000"/>
                </a:solidFill>
                <a:latin typeface="Calibri" charset="0"/>
                <a:ea typeface="MS PGothic" charset="0"/>
              </a:rPr>
              <a:t>Open source infrastructure sharing cost of development and maintenance between vendors</a:t>
            </a:r>
          </a:p>
          <a:p>
            <a:pPr marL="285750" indent="-285750">
              <a:buClrTx/>
              <a:buFont typeface="Arial"/>
              <a:buChar char="•"/>
            </a:pPr>
            <a:r>
              <a:rPr lang="en-US" dirty="0">
                <a:solidFill>
                  <a:srgbClr val="000000"/>
                </a:solidFill>
                <a:latin typeface="Calibri" charset="0"/>
                <a:ea typeface="MS PGothic" charset="0"/>
              </a:rPr>
              <a:t>Support for open standards where available</a:t>
            </a:r>
          </a:p>
        </p:txBody>
      </p:sp>
      <p:sp>
        <p:nvSpPr>
          <p:cNvPr id="25" name="Cloud 24"/>
          <p:cNvSpPr/>
          <p:nvPr/>
        </p:nvSpPr>
        <p:spPr>
          <a:xfrm>
            <a:off x="162625" y="2655539"/>
            <a:ext cx="1912938" cy="848916"/>
          </a:xfrm>
          <a:prstGeom prst="cloud">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600" dirty="0">
              <a:solidFill>
                <a:schemeClr val="tx1"/>
              </a:solidFill>
              <a:latin typeface="Helvetica"/>
              <a:cs typeface="Helvetica"/>
            </a:endParaRPr>
          </a:p>
        </p:txBody>
      </p:sp>
      <p:sp>
        <p:nvSpPr>
          <p:cNvPr id="26" name="Cloud 25"/>
          <p:cNvSpPr/>
          <p:nvPr/>
        </p:nvSpPr>
        <p:spPr>
          <a:xfrm>
            <a:off x="3058795" y="1545876"/>
            <a:ext cx="1898650" cy="894160"/>
          </a:xfrm>
          <a:prstGeom prst="cloud">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600" dirty="0">
              <a:solidFill>
                <a:schemeClr val="tx1"/>
              </a:solidFill>
              <a:latin typeface="Helvetica"/>
              <a:cs typeface="Helvetica"/>
            </a:endParaRPr>
          </a:p>
        </p:txBody>
      </p:sp>
      <p:cxnSp>
        <p:nvCxnSpPr>
          <p:cNvPr id="27" name="Straight Connector 26"/>
          <p:cNvCxnSpPr>
            <a:stCxn id="49" idx="2"/>
          </p:cNvCxnSpPr>
          <p:nvPr/>
        </p:nvCxnSpPr>
        <p:spPr>
          <a:xfrm>
            <a:off x="1124270" y="1566596"/>
            <a:ext cx="394650" cy="503157"/>
          </a:xfrm>
          <a:prstGeom prst="line">
            <a:avLst/>
          </a:prstGeom>
        </p:spPr>
        <p:style>
          <a:lnRef idx="2">
            <a:schemeClr val="accent1"/>
          </a:lnRef>
          <a:fillRef idx="0">
            <a:schemeClr val="accent1"/>
          </a:fillRef>
          <a:effectRef idx="1">
            <a:schemeClr val="accent1"/>
          </a:effectRef>
          <a:fontRef idx="minor">
            <a:schemeClr val="tx1"/>
          </a:fontRef>
        </p:style>
      </p:cxnSp>
      <p:sp>
        <p:nvSpPr>
          <p:cNvPr id="28" name="Cloud 27"/>
          <p:cNvSpPr/>
          <p:nvPr/>
        </p:nvSpPr>
        <p:spPr>
          <a:xfrm>
            <a:off x="1172845" y="1588738"/>
            <a:ext cx="1663700" cy="795338"/>
          </a:xfrm>
          <a:prstGeom prst="cloud">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600" dirty="0">
              <a:solidFill>
                <a:schemeClr val="tx1"/>
              </a:solidFill>
              <a:latin typeface="Helvetica"/>
              <a:cs typeface="Helvetica"/>
            </a:endParaRPr>
          </a:p>
        </p:txBody>
      </p:sp>
      <p:sp>
        <p:nvSpPr>
          <p:cNvPr id="29" name="Can 28"/>
          <p:cNvSpPr/>
          <p:nvPr/>
        </p:nvSpPr>
        <p:spPr>
          <a:xfrm>
            <a:off x="1417332" y="1734029"/>
            <a:ext cx="1223963" cy="470297"/>
          </a:xfrm>
          <a:prstGeom prst="can">
            <a:avLst/>
          </a:prstGeom>
          <a:solidFill>
            <a:srgbClr val="FFCC33"/>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200" dirty="0">
                <a:solidFill>
                  <a:srgbClr val="1F497D"/>
                </a:solidFill>
                <a:latin typeface="Calibri"/>
                <a:cs typeface="Calibri"/>
              </a:rPr>
              <a:t>Collaboration</a:t>
            </a:r>
          </a:p>
          <a:p>
            <a:pPr algn="ctr" fontAlgn="auto">
              <a:spcBef>
                <a:spcPts val="0"/>
              </a:spcBef>
              <a:spcAft>
                <a:spcPts val="0"/>
              </a:spcAft>
              <a:defRPr/>
            </a:pPr>
            <a:r>
              <a:rPr lang="en-US" sz="1200" dirty="0">
                <a:solidFill>
                  <a:srgbClr val="1F497D"/>
                </a:solidFill>
                <a:latin typeface="Calibri"/>
                <a:cs typeface="Calibri"/>
              </a:rPr>
              <a:t>Space Metadata</a:t>
            </a:r>
          </a:p>
        </p:txBody>
      </p:sp>
      <p:sp>
        <p:nvSpPr>
          <p:cNvPr id="30" name="Can 29"/>
          <p:cNvSpPr/>
          <p:nvPr/>
        </p:nvSpPr>
        <p:spPr>
          <a:xfrm>
            <a:off x="418783" y="2821036"/>
            <a:ext cx="1446212" cy="495300"/>
          </a:xfrm>
          <a:prstGeom prst="can">
            <a:avLst/>
          </a:prstGeom>
          <a:solidFill>
            <a:srgbClr val="FFCC33"/>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200" dirty="0" smtClean="0">
                <a:solidFill>
                  <a:srgbClr val="1F497D"/>
                </a:solidFill>
                <a:latin typeface="Calibri"/>
                <a:cs typeface="Calibri"/>
              </a:rPr>
              <a:t>Analytics Platform </a:t>
            </a:r>
            <a:r>
              <a:rPr lang="en-US" sz="1200" dirty="0">
                <a:solidFill>
                  <a:srgbClr val="1F497D"/>
                </a:solidFill>
                <a:latin typeface="Calibri"/>
                <a:cs typeface="Calibri"/>
              </a:rPr>
              <a:t>Metadata</a:t>
            </a:r>
          </a:p>
        </p:txBody>
      </p:sp>
      <p:sp>
        <p:nvSpPr>
          <p:cNvPr id="31" name="Can 30"/>
          <p:cNvSpPr/>
          <p:nvPr/>
        </p:nvSpPr>
        <p:spPr>
          <a:xfrm>
            <a:off x="2214245" y="2813926"/>
            <a:ext cx="1473200" cy="511969"/>
          </a:xfrm>
          <a:prstGeom prst="can">
            <a:avLst/>
          </a:prstGeom>
          <a:solidFill>
            <a:srgbClr val="FFCC33"/>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200" dirty="0" smtClean="0">
                <a:solidFill>
                  <a:srgbClr val="1F497D"/>
                </a:solidFill>
                <a:latin typeface="Calibri"/>
                <a:cs typeface="Calibri"/>
              </a:rPr>
              <a:t>Application</a:t>
            </a:r>
          </a:p>
          <a:p>
            <a:pPr algn="ctr" fontAlgn="auto">
              <a:spcBef>
                <a:spcPts val="0"/>
              </a:spcBef>
              <a:spcAft>
                <a:spcPts val="0"/>
              </a:spcAft>
              <a:defRPr/>
            </a:pPr>
            <a:r>
              <a:rPr lang="en-US" sz="1200" dirty="0" smtClean="0">
                <a:solidFill>
                  <a:srgbClr val="1F497D"/>
                </a:solidFill>
                <a:latin typeface="Calibri"/>
                <a:cs typeface="Calibri"/>
              </a:rPr>
              <a:t>Metadata</a:t>
            </a:r>
            <a:endParaRPr lang="en-US" sz="1200" dirty="0">
              <a:solidFill>
                <a:srgbClr val="1F497D"/>
              </a:solidFill>
              <a:latin typeface="Calibri"/>
              <a:cs typeface="Calibri"/>
            </a:endParaRPr>
          </a:p>
        </p:txBody>
      </p:sp>
      <p:sp>
        <p:nvSpPr>
          <p:cNvPr id="32" name="Can 31"/>
          <p:cNvSpPr/>
          <p:nvPr/>
        </p:nvSpPr>
        <p:spPr>
          <a:xfrm>
            <a:off x="3304858" y="1738792"/>
            <a:ext cx="1446212" cy="470297"/>
          </a:xfrm>
          <a:prstGeom prst="can">
            <a:avLst/>
          </a:prstGeom>
          <a:solidFill>
            <a:srgbClr val="FFCC33"/>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200" dirty="0">
                <a:solidFill>
                  <a:srgbClr val="1F497D"/>
                </a:solidFill>
                <a:latin typeface="Calibri"/>
                <a:cs typeface="Calibri"/>
              </a:rPr>
              <a:t>Cloud SaaS platform Metadata</a:t>
            </a:r>
          </a:p>
        </p:txBody>
      </p:sp>
      <p:cxnSp>
        <p:nvCxnSpPr>
          <p:cNvPr id="34" name="Elbow Connector 33"/>
          <p:cNvCxnSpPr>
            <a:stCxn id="29" idx="3"/>
            <a:endCxn id="30" idx="1"/>
          </p:cNvCxnSpPr>
          <p:nvPr/>
        </p:nvCxnSpPr>
        <p:spPr bwMode="auto">
          <a:xfrm rot="5400000">
            <a:off x="1278017" y="2068958"/>
            <a:ext cx="616744" cy="887412"/>
          </a:xfrm>
          <a:prstGeom prst="bentConnector3">
            <a:avLst/>
          </a:prstGeom>
          <a:solidFill>
            <a:srgbClr val="CC99FF"/>
          </a:solidFill>
          <a:ln w="19050" cap="flat" cmpd="sng" algn="ctr">
            <a:solidFill>
              <a:schemeClr val="tx2"/>
            </a:solidFill>
            <a:prstDash val="solid"/>
            <a:round/>
            <a:headEnd type="arrow"/>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35" name="Elbow Connector 34"/>
          <p:cNvCxnSpPr>
            <a:stCxn id="29" idx="3"/>
            <a:endCxn id="31" idx="1"/>
          </p:cNvCxnSpPr>
          <p:nvPr/>
        </p:nvCxnSpPr>
        <p:spPr bwMode="auto">
          <a:xfrm rot="16200000" flipH="1">
            <a:off x="2185670" y="2048717"/>
            <a:ext cx="609600" cy="920750"/>
          </a:xfrm>
          <a:prstGeom prst="bentConnector3">
            <a:avLst>
              <a:gd name="adj1" fmla="val 50000"/>
            </a:avLst>
          </a:prstGeom>
          <a:solidFill>
            <a:srgbClr val="CC99FF"/>
          </a:solidFill>
          <a:ln w="19050" cap="flat" cmpd="sng" algn="ctr">
            <a:solidFill>
              <a:schemeClr val="tx2"/>
            </a:solidFill>
            <a:prstDash val="solid"/>
            <a:round/>
            <a:headEnd type="arrow"/>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36" name="Elbow Connector 35"/>
          <p:cNvCxnSpPr>
            <a:stCxn id="32" idx="3"/>
            <a:endCxn id="31" idx="4"/>
          </p:cNvCxnSpPr>
          <p:nvPr/>
        </p:nvCxnSpPr>
        <p:spPr bwMode="auto">
          <a:xfrm rot="5400000">
            <a:off x="3427696" y="2468843"/>
            <a:ext cx="860822" cy="341313"/>
          </a:xfrm>
          <a:prstGeom prst="bentConnector2">
            <a:avLst/>
          </a:prstGeom>
          <a:solidFill>
            <a:srgbClr val="CC99FF"/>
          </a:solidFill>
          <a:ln w="19050" cap="flat" cmpd="sng" algn="ctr">
            <a:solidFill>
              <a:schemeClr val="tx2"/>
            </a:solidFill>
            <a:prstDash val="solid"/>
            <a:round/>
            <a:headEnd type="arrow"/>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sp>
        <p:nvSpPr>
          <p:cNvPr id="37" name="Can 36"/>
          <p:cNvSpPr/>
          <p:nvPr/>
        </p:nvSpPr>
        <p:spPr>
          <a:xfrm>
            <a:off x="2214253" y="3729516"/>
            <a:ext cx="1473199" cy="510779"/>
          </a:xfrm>
          <a:prstGeom prst="can">
            <a:avLst/>
          </a:prstGeom>
          <a:solidFill>
            <a:srgbClr val="FFCC33"/>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200" dirty="0">
                <a:solidFill>
                  <a:srgbClr val="1F497D"/>
                </a:solidFill>
                <a:latin typeface="Calibri"/>
                <a:cs typeface="Calibri"/>
              </a:rPr>
              <a:t>Hadoop Platform Metadata</a:t>
            </a:r>
          </a:p>
        </p:txBody>
      </p:sp>
      <p:cxnSp>
        <p:nvCxnSpPr>
          <p:cNvPr id="38" name="Elbow Connector 37"/>
          <p:cNvCxnSpPr>
            <a:stCxn id="31" idx="2"/>
            <a:endCxn id="30" idx="4"/>
          </p:cNvCxnSpPr>
          <p:nvPr/>
        </p:nvCxnSpPr>
        <p:spPr bwMode="auto">
          <a:xfrm rot="10800000">
            <a:off x="1864995" y="3068686"/>
            <a:ext cx="349250" cy="1190"/>
          </a:xfrm>
          <a:prstGeom prst="bentConnector3">
            <a:avLst>
              <a:gd name="adj1" fmla="val 50000"/>
            </a:avLst>
          </a:prstGeom>
          <a:solidFill>
            <a:srgbClr val="CC99FF"/>
          </a:solidFill>
          <a:ln w="19050" cap="flat" cmpd="sng" algn="ctr">
            <a:solidFill>
              <a:schemeClr val="tx2"/>
            </a:solidFill>
            <a:prstDash val="solid"/>
            <a:round/>
            <a:headEnd type="arrow"/>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39" name="Elbow Connector 38"/>
          <p:cNvCxnSpPr>
            <a:stCxn id="31" idx="3"/>
            <a:endCxn id="37" idx="1"/>
          </p:cNvCxnSpPr>
          <p:nvPr/>
        </p:nvCxnSpPr>
        <p:spPr bwMode="auto">
          <a:xfrm rot="16200000" flipH="1">
            <a:off x="2749042" y="3527681"/>
            <a:ext cx="403621" cy="8"/>
          </a:xfrm>
          <a:prstGeom prst="bentConnector3">
            <a:avLst>
              <a:gd name="adj1" fmla="val 50000"/>
            </a:avLst>
          </a:prstGeom>
          <a:solidFill>
            <a:srgbClr val="CC99FF"/>
          </a:solidFill>
          <a:ln w="19050" cap="flat" cmpd="sng" algn="ctr">
            <a:solidFill>
              <a:schemeClr val="tx2"/>
            </a:solidFill>
            <a:prstDash val="solid"/>
            <a:round/>
            <a:headEnd type="arrow"/>
            <a:tailEnd type="arrow"/>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nvGrpSpPr>
          <p:cNvPr id="40" name="Group 17"/>
          <p:cNvGrpSpPr>
            <a:grpSpLocks/>
          </p:cNvGrpSpPr>
          <p:nvPr/>
        </p:nvGrpSpPr>
        <p:grpSpPr bwMode="auto">
          <a:xfrm>
            <a:off x="590233" y="1292275"/>
            <a:ext cx="184150" cy="240506"/>
            <a:chOff x="603250" y="4737100"/>
            <a:chExt cx="355600" cy="654050"/>
          </a:xfrm>
        </p:grpSpPr>
        <p:sp>
          <p:nvSpPr>
            <p:cNvPr id="41" name="Delay 40"/>
            <p:cNvSpPr/>
            <p:nvPr/>
          </p:nvSpPr>
          <p:spPr>
            <a:xfrm rot="16200000">
              <a:off x="546304" y="4978604"/>
              <a:ext cx="469492" cy="355600"/>
            </a:xfrm>
            <a:prstGeom prst="flowChartDelay">
              <a:avLst/>
            </a:prstGeom>
            <a:solidFill>
              <a:schemeClr val="tx2"/>
            </a:solidFill>
            <a:ln>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GB">
                <a:solidFill>
                  <a:prstClr val="white"/>
                </a:solidFill>
                <a:latin typeface="Arial"/>
                <a:ea typeface="ＭＳ Ｐゴシック"/>
              </a:endParaRPr>
            </a:p>
          </p:txBody>
        </p:sp>
        <p:sp>
          <p:nvSpPr>
            <p:cNvPr id="42" name="Oval 41"/>
            <p:cNvSpPr/>
            <p:nvPr/>
          </p:nvSpPr>
          <p:spPr>
            <a:xfrm>
              <a:off x="628650" y="4737100"/>
              <a:ext cx="304800" cy="279400"/>
            </a:xfrm>
            <a:prstGeom prst="ellipse">
              <a:avLst/>
            </a:prstGeom>
            <a:solidFill>
              <a:schemeClr val="bg2"/>
            </a:solidFill>
            <a:ln>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GB">
                <a:solidFill>
                  <a:prstClr val="white"/>
                </a:solidFill>
                <a:latin typeface="Arial"/>
                <a:ea typeface="ＭＳ Ｐゴシック"/>
              </a:endParaRPr>
            </a:p>
          </p:txBody>
        </p:sp>
      </p:grpSp>
      <p:grpSp>
        <p:nvGrpSpPr>
          <p:cNvPr id="33" name="Group 22"/>
          <p:cNvGrpSpPr>
            <a:grpSpLocks/>
          </p:cNvGrpSpPr>
          <p:nvPr/>
        </p:nvGrpSpPr>
        <p:grpSpPr bwMode="auto">
          <a:xfrm>
            <a:off x="965520" y="1109394"/>
            <a:ext cx="330200" cy="469900"/>
            <a:chOff x="2603500" y="2247900"/>
            <a:chExt cx="330200" cy="469900"/>
          </a:xfrm>
        </p:grpSpPr>
        <p:sp>
          <p:nvSpPr>
            <p:cNvPr id="47" name="Rounded Rectangle 46"/>
            <p:cNvSpPr/>
            <p:nvPr/>
          </p:nvSpPr>
          <p:spPr>
            <a:xfrm>
              <a:off x="2603500" y="2247900"/>
              <a:ext cx="330200" cy="46990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wrap="none" anchor="ctr">
              <a:noAutofit/>
            </a:bodyPr>
            <a:lstStyle/>
            <a:p>
              <a:pPr algn="ctr" fontAlgn="auto">
                <a:spcBef>
                  <a:spcPts val="0"/>
                </a:spcBef>
                <a:spcAft>
                  <a:spcPts val="0"/>
                </a:spcAft>
                <a:defRPr/>
              </a:pPr>
              <a:endParaRPr lang="en-US" sz="1600" dirty="0">
                <a:solidFill>
                  <a:schemeClr val="tx1"/>
                </a:solidFill>
              </a:endParaRPr>
            </a:p>
          </p:txBody>
        </p:sp>
        <p:sp>
          <p:nvSpPr>
            <p:cNvPr id="48" name="Rounded Rectangle 47"/>
            <p:cNvSpPr/>
            <p:nvPr/>
          </p:nvSpPr>
          <p:spPr>
            <a:xfrm>
              <a:off x="2654300" y="2311400"/>
              <a:ext cx="228600" cy="292100"/>
            </a:xfrm>
            <a:prstGeom prst="roundRect">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noAutofit/>
            </a:bodyPr>
            <a:lstStyle/>
            <a:p>
              <a:pPr algn="ctr" fontAlgn="auto">
                <a:spcBef>
                  <a:spcPts val="0"/>
                </a:spcBef>
                <a:spcAft>
                  <a:spcPts val="0"/>
                </a:spcAft>
                <a:defRPr/>
              </a:pPr>
              <a:endParaRPr lang="en-US" sz="1600" dirty="0">
                <a:solidFill>
                  <a:schemeClr val="tx1"/>
                </a:solidFill>
              </a:endParaRPr>
            </a:p>
          </p:txBody>
        </p:sp>
        <p:sp>
          <p:nvSpPr>
            <p:cNvPr id="49" name="Rounded Rectangle 48"/>
            <p:cNvSpPr/>
            <p:nvPr/>
          </p:nvSpPr>
          <p:spPr>
            <a:xfrm>
              <a:off x="2717800" y="2628900"/>
              <a:ext cx="88900" cy="76200"/>
            </a:xfrm>
            <a:prstGeom prst="round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anchor="ctr">
              <a:noAutofit/>
            </a:bodyPr>
            <a:lstStyle/>
            <a:p>
              <a:pPr algn="ctr" fontAlgn="auto">
                <a:spcBef>
                  <a:spcPts val="0"/>
                </a:spcBef>
                <a:spcAft>
                  <a:spcPts val="0"/>
                </a:spcAft>
                <a:defRPr/>
              </a:pPr>
              <a:endParaRPr lang="en-US" sz="1600" dirty="0">
                <a:solidFill>
                  <a:schemeClr val="tx1"/>
                </a:solidFill>
              </a:endParaRPr>
            </a:p>
          </p:txBody>
        </p:sp>
      </p:grpSp>
    </p:spTree>
    <p:extLst>
      <p:ext uri="{BB962C8B-B14F-4D97-AF65-F5344CB8AC3E}">
        <p14:creationId xmlns:p14="http://schemas.microsoft.com/office/powerpoint/2010/main" val="1965422886"/>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itle 9"/>
          <p:cNvSpPr>
            <a:spLocks noGrp="1"/>
          </p:cNvSpPr>
          <p:nvPr>
            <p:ph type="title"/>
          </p:nvPr>
        </p:nvSpPr>
        <p:spPr/>
        <p:txBody>
          <a:bodyPr>
            <a:normAutofit fontScale="90000"/>
          </a:bodyPr>
          <a:lstStyle/>
          <a:p>
            <a:r>
              <a:rPr lang="en-US" smtClean="0"/>
              <a:t>Open metadata data model</a:t>
            </a:r>
            <a:endParaRPr lang="en-US" dirty="0"/>
          </a:p>
        </p:txBody>
      </p:sp>
      <p:sp>
        <p:nvSpPr>
          <p:cNvPr id="43" name="Rectangle 42"/>
          <p:cNvSpPr/>
          <p:nvPr/>
        </p:nvSpPr>
        <p:spPr>
          <a:xfrm>
            <a:off x="1424660" y="1014443"/>
            <a:ext cx="6536162" cy="3573234"/>
          </a:xfrm>
          <a:prstGeom prst="rect">
            <a:avLst/>
          </a:prstGeom>
          <a:solidFill>
            <a:srgbClr val="1F497D">
              <a:lumMod val="60000"/>
              <a:lumOff val="40000"/>
            </a:srgbClr>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4" name="Rectangle 75"/>
          <p:cNvSpPr/>
          <p:nvPr/>
        </p:nvSpPr>
        <p:spPr bwMode="auto">
          <a:xfrm>
            <a:off x="1229375" y="2692401"/>
            <a:ext cx="4470401" cy="1896502"/>
          </a:xfrm>
          <a:custGeom>
            <a:avLst/>
            <a:gdLst>
              <a:gd name="connsiteX0" fmla="*/ 0 w 4463410"/>
              <a:gd name="connsiteY0" fmla="*/ 0 h 1886343"/>
              <a:gd name="connsiteX1" fmla="*/ 4463410 w 4463410"/>
              <a:gd name="connsiteY1" fmla="*/ 0 h 1886343"/>
              <a:gd name="connsiteX2" fmla="*/ 4463410 w 4463410"/>
              <a:gd name="connsiteY2" fmla="*/ 1886343 h 1886343"/>
              <a:gd name="connsiteX3" fmla="*/ 0 w 4463410"/>
              <a:gd name="connsiteY3" fmla="*/ 1886343 h 1886343"/>
              <a:gd name="connsiteX4" fmla="*/ 0 w 4463410"/>
              <a:gd name="connsiteY4" fmla="*/ 0 h 1886343"/>
              <a:gd name="connsiteX0" fmla="*/ 0 w 4463410"/>
              <a:gd name="connsiteY0" fmla="*/ 10159 h 1896502"/>
              <a:gd name="connsiteX1" fmla="*/ 2736209 w 4463410"/>
              <a:gd name="connsiteY1" fmla="*/ 0 h 1896502"/>
              <a:gd name="connsiteX2" fmla="*/ 4463410 w 4463410"/>
              <a:gd name="connsiteY2" fmla="*/ 10159 h 1896502"/>
              <a:gd name="connsiteX3" fmla="*/ 4463410 w 4463410"/>
              <a:gd name="connsiteY3" fmla="*/ 1896502 h 1896502"/>
              <a:gd name="connsiteX4" fmla="*/ 0 w 4463410"/>
              <a:gd name="connsiteY4" fmla="*/ 1896502 h 1896502"/>
              <a:gd name="connsiteX5" fmla="*/ 0 w 4463410"/>
              <a:gd name="connsiteY5" fmla="*/ 10159 h 1896502"/>
              <a:gd name="connsiteX0" fmla="*/ 6991 w 4470401"/>
              <a:gd name="connsiteY0" fmla="*/ 1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6991 w 4470401"/>
              <a:gd name="connsiteY6" fmla="*/ 1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 name="connsiteX0" fmla="*/ 2750191 w 4470401"/>
              <a:gd name="connsiteY0" fmla="*/ 1280159 h 1896502"/>
              <a:gd name="connsiteX1" fmla="*/ 2743200 w 4470401"/>
              <a:gd name="connsiteY1" fmla="*/ 0 h 1896502"/>
              <a:gd name="connsiteX2" fmla="*/ 4470401 w 4470401"/>
              <a:gd name="connsiteY2" fmla="*/ 10159 h 1896502"/>
              <a:gd name="connsiteX3" fmla="*/ 4470401 w 4470401"/>
              <a:gd name="connsiteY3" fmla="*/ 1896502 h 1896502"/>
              <a:gd name="connsiteX4" fmla="*/ 6991 w 4470401"/>
              <a:gd name="connsiteY4" fmla="*/ 1896502 h 1896502"/>
              <a:gd name="connsiteX5" fmla="*/ 0 w 4470401"/>
              <a:gd name="connsiteY5" fmla="*/ 1290320 h 1896502"/>
              <a:gd name="connsiteX6" fmla="*/ 2750191 w 4470401"/>
              <a:gd name="connsiteY6" fmla="*/ 1280159 h 189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0401" h="1896502">
                <a:moveTo>
                  <a:pt x="2750191" y="1280159"/>
                </a:moveTo>
                <a:cubicBezTo>
                  <a:pt x="2747861" y="853439"/>
                  <a:pt x="2745530" y="426720"/>
                  <a:pt x="2743200" y="0"/>
                </a:cubicBezTo>
                <a:lnTo>
                  <a:pt x="4470401" y="10159"/>
                </a:lnTo>
                <a:lnTo>
                  <a:pt x="4470401" y="1896502"/>
                </a:lnTo>
                <a:lnTo>
                  <a:pt x="6991" y="1896502"/>
                </a:lnTo>
                <a:cubicBezTo>
                  <a:pt x="4661" y="1694441"/>
                  <a:pt x="2330" y="1492381"/>
                  <a:pt x="0" y="1290320"/>
                </a:cubicBezTo>
                <a:cubicBezTo>
                  <a:pt x="286810" y="1300480"/>
                  <a:pt x="2544661" y="1300479"/>
                  <a:pt x="2750191" y="1280159"/>
                </a:cubicBezTo>
                <a:close/>
              </a:path>
            </a:pathLst>
          </a:custGeom>
          <a:solidFill>
            <a:srgbClr val="558ED5"/>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5" name="Rectangle 44"/>
          <p:cNvSpPr/>
          <p:nvPr/>
        </p:nvSpPr>
        <p:spPr bwMode="auto">
          <a:xfrm>
            <a:off x="3822789" y="1034085"/>
            <a:ext cx="2014649" cy="1665160"/>
          </a:xfrm>
          <a:prstGeom prst="rect">
            <a:avLst/>
          </a:prstGeom>
          <a:solidFill>
            <a:srgbClr val="4BACC6">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Glossary</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6" name="Rectangle 45"/>
          <p:cNvSpPr/>
          <p:nvPr/>
        </p:nvSpPr>
        <p:spPr bwMode="auto">
          <a:xfrm>
            <a:off x="5704362" y="1035310"/>
            <a:ext cx="2300820" cy="1685348"/>
          </a:xfrm>
          <a:prstGeom prst="rect">
            <a:avLst/>
          </a:prstGeom>
          <a:solidFill>
            <a:srgbClr val="C0504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Collaboration</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7" name="Rectangle 46"/>
          <p:cNvSpPr/>
          <p:nvPr/>
        </p:nvSpPr>
        <p:spPr bwMode="auto">
          <a:xfrm>
            <a:off x="1236351" y="1024262"/>
            <a:ext cx="2744190" cy="2369178"/>
          </a:xfrm>
          <a:prstGeom prst="rect">
            <a:avLst/>
          </a:prstGeom>
          <a:solidFill>
            <a:srgbClr val="9BBB59">
              <a:lumMod val="60000"/>
              <a:lumOff val="4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Governance</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8" name="Rectangle 47"/>
          <p:cNvSpPr/>
          <p:nvPr/>
        </p:nvSpPr>
        <p:spPr bwMode="auto">
          <a:xfrm>
            <a:off x="5704385" y="2578227"/>
            <a:ext cx="2287943" cy="836122"/>
          </a:xfrm>
          <a:prstGeom prst="rect">
            <a:avLst/>
          </a:prstGeom>
          <a:solidFill>
            <a:srgbClr val="4F81BD">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Models and</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Reference Data</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49" name="Rectangle 48"/>
          <p:cNvSpPr/>
          <p:nvPr/>
        </p:nvSpPr>
        <p:spPr bwMode="auto">
          <a:xfrm>
            <a:off x="5694224" y="3413760"/>
            <a:ext cx="2287943" cy="1178560"/>
          </a:xfrm>
          <a:prstGeom prst="rect">
            <a:avLst/>
          </a:prstGeom>
          <a:solidFill>
            <a:srgbClr val="F79646">
              <a:lumMod val="40000"/>
              <a:lumOff val="60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Metadata</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Discovery</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50" name="Rectangle 49"/>
          <p:cNvSpPr/>
          <p:nvPr/>
        </p:nvSpPr>
        <p:spPr bwMode="auto">
          <a:xfrm>
            <a:off x="1236351" y="3383281"/>
            <a:ext cx="2744190" cy="589280"/>
          </a:xfrm>
          <a:prstGeom prst="rect">
            <a:avLst/>
          </a:prstGeom>
          <a:solidFill>
            <a:srgbClr val="EEECE1">
              <a:lumMod val="75000"/>
            </a:srgbClr>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Lineage</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51" name="TextBox 50"/>
          <p:cNvSpPr txBox="1"/>
          <p:nvPr/>
        </p:nvSpPr>
        <p:spPr bwMode="auto">
          <a:xfrm>
            <a:off x="4328192" y="3505228"/>
            <a:ext cx="1031853" cy="307777"/>
          </a:xfrm>
          <a:prstGeom prst="rect">
            <a:avLst/>
          </a:prstGeom>
          <a:noFill/>
          <a:ln w="9525">
            <a:noFill/>
            <a:miter lim="800000"/>
            <a:headEnd/>
            <a:tailEnd/>
          </a:ln>
        </p:spPr>
        <p:txBody>
          <a:bodyPr wrap="none" rtlCol="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smtClean="0">
                <a:ln>
                  <a:noFill/>
                </a:ln>
                <a:solidFill>
                  <a:sysClr val="window" lastClr="FFFFFF"/>
                </a:solidFill>
                <a:effectLst/>
                <a:uLnTx/>
                <a:uFillTx/>
                <a:latin typeface="Calibri" pitchFamily="-1" charset="0"/>
              </a:rPr>
              <a:t>Data Assets</a:t>
            </a:r>
            <a:endParaRPr kumimoji="0" lang="en-GB" sz="1400" b="0" i="0" u="none" strike="noStrike" kern="0" cap="none" spc="0" normalizeH="0" baseline="0" noProof="0" dirty="0">
              <a:ln>
                <a:noFill/>
              </a:ln>
              <a:solidFill>
                <a:sysClr val="window" lastClr="FFFFFF"/>
              </a:solidFill>
              <a:effectLst/>
              <a:uLnTx/>
              <a:uFillTx/>
              <a:latin typeface="Calibri" pitchFamily="-1" charset="0"/>
            </a:endParaRPr>
          </a:p>
        </p:txBody>
      </p:sp>
      <p:sp>
        <p:nvSpPr>
          <p:cNvPr id="52" name="Oval 51"/>
          <p:cNvSpPr/>
          <p:nvPr/>
        </p:nvSpPr>
        <p:spPr bwMode="auto">
          <a:xfrm>
            <a:off x="3559372" y="1268340"/>
            <a:ext cx="280990" cy="21654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4</a:t>
            </a:r>
          </a:p>
        </p:txBody>
      </p:sp>
      <p:sp>
        <p:nvSpPr>
          <p:cNvPr id="53" name="Oval 52"/>
          <p:cNvSpPr/>
          <p:nvPr/>
        </p:nvSpPr>
        <p:spPr bwMode="auto">
          <a:xfrm>
            <a:off x="4089184" y="2356404"/>
            <a:ext cx="282093" cy="21654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3</a:t>
            </a:r>
          </a:p>
        </p:txBody>
      </p:sp>
      <p:sp>
        <p:nvSpPr>
          <p:cNvPr id="54" name="Oval 53"/>
          <p:cNvSpPr/>
          <p:nvPr/>
        </p:nvSpPr>
        <p:spPr bwMode="auto">
          <a:xfrm>
            <a:off x="5797159" y="1116199"/>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1</a:t>
            </a:r>
          </a:p>
        </p:txBody>
      </p:sp>
      <p:sp>
        <p:nvSpPr>
          <p:cNvPr id="55" name="Oval 54"/>
          <p:cNvSpPr/>
          <p:nvPr/>
        </p:nvSpPr>
        <p:spPr bwMode="auto">
          <a:xfrm>
            <a:off x="5802608" y="2668849"/>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5</a:t>
            </a:r>
          </a:p>
        </p:txBody>
      </p:sp>
      <p:sp>
        <p:nvSpPr>
          <p:cNvPr id="56" name="Oval 55"/>
          <p:cNvSpPr/>
          <p:nvPr/>
        </p:nvSpPr>
        <p:spPr bwMode="auto">
          <a:xfrm>
            <a:off x="4076347" y="2796817"/>
            <a:ext cx="280991"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2</a:t>
            </a:r>
          </a:p>
        </p:txBody>
      </p:sp>
      <p:sp>
        <p:nvSpPr>
          <p:cNvPr id="57" name="Oval 56"/>
          <p:cNvSpPr/>
          <p:nvPr/>
        </p:nvSpPr>
        <p:spPr bwMode="auto">
          <a:xfrm>
            <a:off x="5799410" y="4239385"/>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6</a:t>
            </a:r>
          </a:p>
        </p:txBody>
      </p:sp>
      <p:sp>
        <p:nvSpPr>
          <p:cNvPr id="58" name="Oval 57"/>
          <p:cNvSpPr/>
          <p:nvPr/>
        </p:nvSpPr>
        <p:spPr bwMode="auto">
          <a:xfrm>
            <a:off x="3564210" y="3467225"/>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7</a:t>
            </a:r>
          </a:p>
        </p:txBody>
      </p:sp>
      <p:sp>
        <p:nvSpPr>
          <p:cNvPr id="59" name="Rectangle 58"/>
          <p:cNvSpPr/>
          <p:nvPr/>
        </p:nvSpPr>
        <p:spPr bwMode="auto">
          <a:xfrm>
            <a:off x="1227287" y="3952149"/>
            <a:ext cx="2754260" cy="642046"/>
          </a:xfrm>
          <a:prstGeom prst="rect">
            <a:avLst/>
          </a:prstGeom>
          <a:solidFill>
            <a:srgbClr val="FFFF66"/>
          </a:solidFill>
          <a:ln w="57150" cap="flat" cmpd="sng" algn="ctr">
            <a:solidFill>
              <a:srgbClr val="1F497D"/>
            </a:solidFill>
            <a:prstDash val="sysDash"/>
          </a:ln>
          <a:effectLst>
            <a:outerShdw blurRad="40000" dist="23000" dir="5400000" rotWithShape="0">
              <a:srgbClr val="000000">
                <a:alpha val="35000"/>
              </a:srgb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Base Types, Systems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1F497D"/>
                </a:solidFill>
                <a:effectLst/>
                <a:uLnTx/>
                <a:uFillTx/>
                <a:latin typeface="Calibri"/>
                <a:ea typeface="ＭＳ Ｐゴシック"/>
                <a:cs typeface="Calibri"/>
              </a:rPr>
              <a:t>and Infrastructure</a:t>
            </a:r>
            <a:endParaRPr kumimoji="0" lang="en-US" sz="1600" b="0" i="0" u="none" strike="noStrike" kern="0" cap="none" spc="0" normalizeH="0" baseline="0" noProof="0" dirty="0">
              <a:ln>
                <a:noFill/>
              </a:ln>
              <a:solidFill>
                <a:srgbClr val="1F497D"/>
              </a:solidFill>
              <a:effectLst/>
              <a:uLnTx/>
              <a:uFillTx/>
              <a:latin typeface="Calibri"/>
              <a:ea typeface="ＭＳ Ｐゴシック"/>
              <a:cs typeface="Calibri"/>
            </a:endParaRPr>
          </a:p>
        </p:txBody>
      </p:sp>
      <p:sp>
        <p:nvSpPr>
          <p:cNvPr id="60" name="Oval 59"/>
          <p:cNvSpPr/>
          <p:nvPr/>
        </p:nvSpPr>
        <p:spPr bwMode="auto">
          <a:xfrm>
            <a:off x="3588172" y="4004853"/>
            <a:ext cx="280990" cy="217524"/>
          </a:xfrm>
          <a:prstGeom prst="ellipse">
            <a:avLst/>
          </a:prstGeom>
          <a:solidFill>
            <a:srgbClr val="FFCC33"/>
          </a:solidFill>
          <a:ln w="9525" cap="flat" cmpd="sng" algn="ctr">
            <a:solidFill>
              <a:srgbClr val="F79646">
                <a:lumMod val="75000"/>
              </a:srgbClr>
            </a:solidFill>
            <a:prstDash val="solid"/>
          </a:ln>
          <a:effectLst>
            <a:outerShdw blurRad="40000" dist="23000" dir="5400000" rotWithShape="0">
              <a:srgbClr val="000000">
                <a:alpha val="35000"/>
              </a:srgbClr>
            </a:outerShdw>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46C0A"/>
                </a:solidFill>
                <a:effectLst/>
                <a:uLnTx/>
                <a:uFillTx/>
                <a:latin typeface="Calibri"/>
                <a:ea typeface="ＭＳ Ｐゴシック"/>
                <a:cs typeface="Calibri"/>
              </a:rPr>
              <a:t>0</a:t>
            </a:r>
          </a:p>
        </p:txBody>
      </p:sp>
    </p:spTree>
    <p:extLst>
      <p:ext uri="{BB962C8B-B14F-4D97-AF65-F5344CB8AC3E}">
        <p14:creationId xmlns:p14="http://schemas.microsoft.com/office/powerpoint/2010/main" val="73939514"/>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itle 9"/>
          <p:cNvSpPr>
            <a:spLocks noGrp="1"/>
          </p:cNvSpPr>
          <p:nvPr>
            <p:ph type="title"/>
          </p:nvPr>
        </p:nvSpPr>
        <p:spPr/>
        <p:txBody>
          <a:bodyPr>
            <a:normAutofit fontScale="90000"/>
          </a:bodyPr>
          <a:lstStyle/>
          <a:p>
            <a:r>
              <a:rPr lang="en-US" smtClean="0"/>
              <a:t>Open metadata data model</a:t>
            </a:r>
            <a:endParaRPr lang="en-US" dirty="0"/>
          </a:p>
        </p:txBody>
      </p:sp>
      <p:sp>
        <p:nvSpPr>
          <p:cNvPr id="42" name="Rectangle 41"/>
          <p:cNvSpPr/>
          <p:nvPr/>
        </p:nvSpPr>
        <p:spPr>
          <a:xfrm>
            <a:off x="6730535" y="1588953"/>
            <a:ext cx="1681973" cy="45910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Project Management</a:t>
            </a:r>
          </a:p>
        </p:txBody>
      </p:sp>
      <p:sp>
        <p:nvSpPr>
          <p:cNvPr id="61" name="Rectangle 60"/>
          <p:cNvSpPr/>
          <p:nvPr/>
        </p:nvSpPr>
        <p:spPr>
          <a:xfrm>
            <a:off x="6721299" y="1075984"/>
            <a:ext cx="1681973" cy="45910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Community</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2" name="Rectangle 61">
            <a:hlinkClick r:id="" action="ppaction://noaction"/>
          </p:cNvPr>
          <p:cNvSpPr/>
          <p:nvPr/>
        </p:nvSpPr>
        <p:spPr>
          <a:xfrm>
            <a:off x="5079995" y="1077841"/>
            <a:ext cx="1578434"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Asset Catalog</a:t>
            </a:r>
          </a:p>
        </p:txBody>
      </p:sp>
      <p:sp>
        <p:nvSpPr>
          <p:cNvPr id="63" name="Rectangle 62">
            <a:hlinkClick r:id="" action="ppaction://noaction"/>
          </p:cNvPr>
          <p:cNvSpPr/>
          <p:nvPr/>
        </p:nvSpPr>
        <p:spPr>
          <a:xfrm>
            <a:off x="416179" y="1510747"/>
            <a:ext cx="1688393" cy="436689"/>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Stewardship</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4" name="Rectangle 63">
            <a:hlinkClick r:id="" action="ppaction://noaction"/>
          </p:cNvPr>
          <p:cNvSpPr/>
          <p:nvPr/>
        </p:nvSpPr>
        <p:spPr>
          <a:xfrm>
            <a:off x="3683002" y="1077842"/>
            <a:ext cx="1360714"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Information View</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5" name="Rectangle 64">
            <a:hlinkClick r:id="rId2" action="ppaction://hlinksldjump"/>
          </p:cNvPr>
          <p:cNvSpPr/>
          <p:nvPr/>
        </p:nvSpPr>
        <p:spPr>
          <a:xfrm>
            <a:off x="416080" y="1964481"/>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Governance Program</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6" name="Rectangle 65">
            <a:hlinkClick r:id="rId3" action="ppaction://hlinksldjump"/>
          </p:cNvPr>
          <p:cNvSpPr/>
          <p:nvPr/>
        </p:nvSpPr>
        <p:spPr>
          <a:xfrm>
            <a:off x="412097" y="2873620"/>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Information Process</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7" name="Rectangle 66">
            <a:hlinkClick r:id="rId4" action="ppaction://hlinksldjump"/>
          </p:cNvPr>
          <p:cNvSpPr/>
          <p:nvPr/>
        </p:nvSpPr>
        <p:spPr>
          <a:xfrm>
            <a:off x="2140858" y="1063241"/>
            <a:ext cx="1487714" cy="467391"/>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Subject Area Expert</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68" name="Rectangle 67">
            <a:hlinkClick r:id="" action="ppaction://noaction"/>
          </p:cNvPr>
          <p:cNvSpPr/>
          <p:nvPr/>
        </p:nvSpPr>
        <p:spPr>
          <a:xfrm>
            <a:off x="3704047" y="4169662"/>
            <a:ext cx="1433792"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Connected Asset</a:t>
            </a:r>
          </a:p>
        </p:txBody>
      </p:sp>
      <p:sp>
        <p:nvSpPr>
          <p:cNvPr id="69" name="Rectangle 68">
            <a:hlinkClick r:id="" action="ppaction://noaction"/>
          </p:cNvPr>
          <p:cNvSpPr/>
          <p:nvPr/>
        </p:nvSpPr>
        <p:spPr>
          <a:xfrm>
            <a:off x="6695715" y="4164760"/>
            <a:ext cx="1686286"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Discovery</a:t>
            </a:r>
          </a:p>
        </p:txBody>
      </p:sp>
      <p:sp>
        <p:nvSpPr>
          <p:cNvPr id="70" name="Rectangle 69">
            <a:hlinkClick r:id="rId5" action="ppaction://hlinksldjump"/>
          </p:cNvPr>
          <p:cNvSpPr/>
          <p:nvPr/>
        </p:nvSpPr>
        <p:spPr>
          <a:xfrm>
            <a:off x="438144" y="3768929"/>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Governance Engine</a:t>
            </a:r>
          </a:p>
        </p:txBody>
      </p:sp>
      <p:sp>
        <p:nvSpPr>
          <p:cNvPr id="71" name="Rectangle 70">
            <a:hlinkClick r:id="rId4" action="ppaction://hlinksldjump"/>
          </p:cNvPr>
          <p:cNvSpPr/>
          <p:nvPr/>
        </p:nvSpPr>
        <p:spPr>
          <a:xfrm>
            <a:off x="432240" y="3321278"/>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Information Protection</a:t>
            </a:r>
          </a:p>
        </p:txBody>
      </p:sp>
      <p:sp>
        <p:nvSpPr>
          <p:cNvPr id="72" name="Rectangle 71"/>
          <p:cNvSpPr/>
          <p:nvPr/>
        </p:nvSpPr>
        <p:spPr>
          <a:xfrm>
            <a:off x="6715461" y="2633034"/>
            <a:ext cx="1681973" cy="45910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Developer</a:t>
            </a:r>
          </a:p>
        </p:txBody>
      </p:sp>
      <p:sp>
        <p:nvSpPr>
          <p:cNvPr id="73" name="Rectangle 72">
            <a:hlinkClick r:id="rId5" action="ppaction://hlinksldjump"/>
          </p:cNvPr>
          <p:cNvSpPr/>
          <p:nvPr/>
        </p:nvSpPr>
        <p:spPr>
          <a:xfrm>
            <a:off x="2140857" y="4179191"/>
            <a:ext cx="1544352"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Data Platform</a:t>
            </a:r>
          </a:p>
        </p:txBody>
      </p:sp>
      <p:sp>
        <p:nvSpPr>
          <p:cNvPr id="74" name="Rectangle 73">
            <a:hlinkClick r:id="" action="ppaction://noaction"/>
          </p:cNvPr>
          <p:cNvSpPr/>
          <p:nvPr/>
        </p:nvSpPr>
        <p:spPr>
          <a:xfrm>
            <a:off x="399145" y="1080830"/>
            <a:ext cx="1687284" cy="436689"/>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Asset Owner</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75" name="Rectangle 74"/>
          <p:cNvSpPr/>
          <p:nvPr/>
        </p:nvSpPr>
        <p:spPr>
          <a:xfrm>
            <a:off x="6709118" y="3136065"/>
            <a:ext cx="1681973" cy="45910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Information Landscape</a:t>
            </a:r>
          </a:p>
        </p:txBody>
      </p:sp>
      <p:sp>
        <p:nvSpPr>
          <p:cNvPr id="76" name="Rectangle 75"/>
          <p:cNvSpPr/>
          <p:nvPr/>
        </p:nvSpPr>
        <p:spPr>
          <a:xfrm>
            <a:off x="6705467" y="2130122"/>
            <a:ext cx="1694693"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Data Science</a:t>
            </a:r>
          </a:p>
        </p:txBody>
      </p:sp>
      <p:sp>
        <p:nvSpPr>
          <p:cNvPr id="77" name="Rectangle 76"/>
          <p:cNvSpPr/>
          <p:nvPr/>
        </p:nvSpPr>
        <p:spPr>
          <a:xfrm>
            <a:off x="6712204" y="3640847"/>
            <a:ext cx="1674986" cy="476251"/>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DevOps</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
        <p:nvSpPr>
          <p:cNvPr id="78" name="Rectangle 77">
            <a:hlinkClick r:id="" action="ppaction://noaction"/>
          </p:cNvPr>
          <p:cNvSpPr/>
          <p:nvPr/>
        </p:nvSpPr>
        <p:spPr>
          <a:xfrm>
            <a:off x="5152578" y="4182767"/>
            <a:ext cx="1505852" cy="460477"/>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Asset Consumer</a:t>
            </a:r>
          </a:p>
        </p:txBody>
      </p:sp>
      <p:sp>
        <p:nvSpPr>
          <p:cNvPr id="79" name="Rectangle 78">
            <a:hlinkClick r:id="rId5" action="ppaction://hlinksldjump"/>
          </p:cNvPr>
          <p:cNvSpPr/>
          <p:nvPr/>
        </p:nvSpPr>
        <p:spPr>
          <a:xfrm>
            <a:off x="435430" y="4221257"/>
            <a:ext cx="1674986" cy="442472"/>
          </a:xfrm>
          <a:prstGeom prst="rect">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ea typeface="ＭＳ Ｐゴシック"/>
                <a:cs typeface="Calibri"/>
              </a:rPr>
              <a:t>Information Infrastructure</a:t>
            </a:r>
          </a:p>
        </p:txBody>
      </p:sp>
      <p:pic>
        <p:nvPicPr>
          <p:cNvPr id="80" name="Picture 79" descr="Atlas Metadata Areas.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6428" y="1559631"/>
            <a:ext cx="4644572" cy="2639091"/>
          </a:xfrm>
          <a:prstGeom prst="rect">
            <a:avLst/>
          </a:prstGeom>
        </p:spPr>
      </p:pic>
      <p:sp>
        <p:nvSpPr>
          <p:cNvPr id="81" name="Rectangle 80">
            <a:hlinkClick r:id="" action="ppaction://noaction"/>
          </p:cNvPr>
          <p:cNvSpPr/>
          <p:nvPr/>
        </p:nvSpPr>
        <p:spPr>
          <a:xfrm>
            <a:off x="86903" y="2420819"/>
            <a:ext cx="1688393" cy="436689"/>
          </a:xfrm>
          <a:prstGeom prst="rect">
            <a:avLst/>
          </a:prstGeom>
          <a:solidFill>
            <a:srgbClr val="FF9933"/>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wrap="none" t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dirty="0" smtClean="0">
                <a:solidFill>
                  <a:sysClr val="windowText" lastClr="000000"/>
                </a:solidFill>
                <a:latin typeface="Calibri"/>
                <a:ea typeface="ＭＳ Ｐゴシック"/>
                <a:cs typeface="Calibri"/>
              </a:rPr>
              <a:t>Data Privacy</a:t>
            </a:r>
            <a:endParaRPr kumimoji="0" lang="en-US" sz="1200" b="0" i="0" u="none" strike="noStrike" kern="0" cap="none" spc="0" normalizeH="0" baseline="0" noProof="0" dirty="0">
              <a:ln>
                <a:noFill/>
              </a:ln>
              <a:solidFill>
                <a:sysClr val="windowText" lastClr="000000"/>
              </a:solidFill>
              <a:effectLst/>
              <a:uLnTx/>
              <a:uFillTx/>
              <a:latin typeface="Calibri"/>
              <a:ea typeface="ＭＳ Ｐゴシック"/>
              <a:cs typeface="Calibri"/>
            </a:endParaRPr>
          </a:p>
        </p:txBody>
      </p:sp>
    </p:spTree>
    <p:extLst>
      <p:ext uri="{BB962C8B-B14F-4D97-AF65-F5344CB8AC3E}">
        <p14:creationId xmlns:p14="http://schemas.microsoft.com/office/powerpoint/2010/main" val="8496820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The Privacy Challenge</a:t>
            </a:r>
            <a:endParaRPr lang="en-GB" dirty="0"/>
          </a:p>
        </p:txBody>
      </p:sp>
    </p:spTree>
    <p:extLst>
      <p:ext uri="{BB962C8B-B14F-4D97-AF65-F5344CB8AC3E}">
        <p14:creationId xmlns:p14="http://schemas.microsoft.com/office/powerpoint/2010/main" val="3767798091"/>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Extensions to Egeria</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60</a:t>
            </a:fld>
            <a:endParaRPr lang="en-US" sz="1000" b="0" i="0" u="none" strike="noStrike" cap="none" dirty="0">
              <a:solidFill>
                <a:srgbClr val="434343"/>
              </a:solidFill>
              <a:latin typeface="Arial"/>
              <a:ea typeface="Arial"/>
              <a:cs typeface="Arial"/>
              <a:sym typeface="Arial"/>
            </a:endParaRPr>
          </a:p>
        </p:txBody>
      </p:sp>
      <p:sp>
        <p:nvSpPr>
          <p:cNvPr id="4" name="Text Placeholder 3"/>
          <p:cNvSpPr>
            <a:spLocks noGrp="1"/>
          </p:cNvSpPr>
          <p:nvPr>
            <p:ph type="body" idx="13"/>
          </p:nvPr>
        </p:nvSpPr>
        <p:spPr/>
        <p:txBody>
          <a:bodyPr>
            <a:normAutofit fontScale="92500" lnSpcReduction="20000"/>
          </a:bodyPr>
          <a:lstStyle/>
          <a:p>
            <a:r>
              <a:rPr lang="en-GB" dirty="0" smtClean="0"/>
              <a:t>Metadata types for privacy governance</a:t>
            </a:r>
          </a:p>
          <a:p>
            <a:pPr lvl="1"/>
            <a:r>
              <a:rPr lang="en-GB" dirty="0" smtClean="0"/>
              <a:t>Digital services and their classifications and dependencies (controller, processor, sub-processor.</a:t>
            </a:r>
          </a:p>
          <a:p>
            <a:pPr lvl="1"/>
            <a:r>
              <a:rPr lang="en-GB" dirty="0" smtClean="0"/>
              <a:t>Assessments, certifications, classification </a:t>
            </a:r>
          </a:p>
          <a:p>
            <a:r>
              <a:rPr lang="en-GB" dirty="0" smtClean="0"/>
              <a:t>Open metadata archive</a:t>
            </a:r>
          </a:p>
          <a:p>
            <a:pPr lvl="1"/>
            <a:r>
              <a:rPr lang="en-GB" dirty="0" smtClean="0"/>
              <a:t>Personal data categories and reference data for data processing descriptions</a:t>
            </a:r>
          </a:p>
          <a:p>
            <a:r>
              <a:rPr lang="en-GB" dirty="0" smtClean="0"/>
              <a:t>Data Privacy OMAS</a:t>
            </a:r>
          </a:p>
          <a:p>
            <a:pPr lvl="1"/>
            <a:r>
              <a:rPr lang="en-GB" dirty="0" smtClean="0"/>
              <a:t>APIs and events for the privacy officer</a:t>
            </a:r>
            <a:endParaRPr lang="en-GB" dirty="0"/>
          </a:p>
        </p:txBody>
      </p:sp>
    </p:spTree>
    <p:extLst>
      <p:ext uri="{BB962C8B-B14F-4D97-AF65-F5344CB8AC3E}">
        <p14:creationId xmlns:p14="http://schemas.microsoft.com/office/powerpoint/2010/main" val="308698950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Personal data classification</a:t>
            </a:r>
            <a:endParaRPr lang="en-GB" dirty="0"/>
          </a:p>
        </p:txBody>
      </p:sp>
      <p:sp>
        <p:nvSpPr>
          <p:cNvPr id="4" name="Content Placeholder 3"/>
          <p:cNvSpPr>
            <a:spLocks noGrp="1"/>
          </p:cNvSpPr>
          <p:nvPr>
            <p:ph type="body" idx="13"/>
          </p:nvPr>
        </p:nvSpPr>
        <p:spPr>
          <a:xfrm>
            <a:off x="311150" y="1114425"/>
            <a:ext cx="4714138" cy="3533775"/>
          </a:xfrm>
        </p:spPr>
        <p:txBody>
          <a:bodyPr>
            <a:normAutofit fontScale="70000" lnSpcReduction="20000"/>
          </a:bodyPr>
          <a:lstStyle/>
          <a:p>
            <a:r>
              <a:rPr lang="en-GB" dirty="0" smtClean="0"/>
              <a:t>Individual data sets present a greater risk to the privacy if they contain data elements that uniquely identify an individual.</a:t>
            </a:r>
          </a:p>
          <a:p>
            <a:r>
              <a:rPr lang="en-GB" dirty="0" smtClean="0"/>
              <a:t>Some data sets do not explicitly identify an individual, however, they contain values that can be combined with values from other data sets to discover information about individuals – particularly minorities.</a:t>
            </a:r>
          </a:p>
          <a:p>
            <a:r>
              <a:rPr lang="en-GB" dirty="0" smtClean="0"/>
              <a:t>The personal data classifications identify how easy it is to discover information about an individual.</a:t>
            </a:r>
          </a:p>
          <a:p>
            <a:r>
              <a:rPr lang="en-GB" dirty="0" smtClean="0"/>
              <a:t>They are part of a data set description.</a:t>
            </a:r>
            <a:endParaRPr lang="en-GB" dirty="0"/>
          </a:p>
        </p:txBody>
      </p:sp>
      <p:pic>
        <p:nvPicPr>
          <p:cNvPr id="3" name="Picture 2" descr="Screen Shot 2016-12-14 at 21.32.4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157" y="0"/>
            <a:ext cx="3576843" cy="5143500"/>
          </a:xfrm>
          <a:prstGeom prst="rect">
            <a:avLst/>
          </a:prstGeom>
          <a:ln>
            <a:solidFill>
              <a:srgbClr val="1F497D"/>
            </a:solidFill>
          </a:ln>
        </p:spPr>
      </p:pic>
    </p:spTree>
    <p:extLst>
      <p:ext uri="{BB962C8B-B14F-4D97-AF65-F5344CB8AC3E}">
        <p14:creationId xmlns:p14="http://schemas.microsoft.com/office/powerpoint/2010/main" val="2453543670"/>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Screen Shot 2017-01-05 at 08.42.15.png"/>
          <p:cNvPicPr>
            <a:picLocks noChangeAspect="1"/>
          </p:cNvPicPr>
          <p:nvPr/>
        </p:nvPicPr>
        <p:blipFill rotWithShape="1">
          <a:blip r:embed="rId2">
            <a:extLst>
              <a:ext uri="{28A0092B-C50C-407E-A947-70E740481C1C}">
                <a14:useLocalDpi xmlns:a14="http://schemas.microsoft.com/office/drawing/2010/main" val="0"/>
              </a:ext>
            </a:extLst>
          </a:blip>
          <a:srcRect l="4092"/>
          <a:stretch/>
        </p:blipFill>
        <p:spPr>
          <a:xfrm>
            <a:off x="5392305" y="0"/>
            <a:ext cx="3751695" cy="5143500"/>
          </a:xfrm>
          <a:prstGeom prst="rect">
            <a:avLst/>
          </a:prstGeom>
          <a:ln>
            <a:solidFill>
              <a:srgbClr val="4F81BD"/>
            </a:solidFill>
          </a:ln>
        </p:spPr>
      </p:pic>
      <p:sp>
        <p:nvSpPr>
          <p:cNvPr id="4" name="Title 3"/>
          <p:cNvSpPr>
            <a:spLocks noGrp="1"/>
          </p:cNvSpPr>
          <p:nvPr>
            <p:ph type="title"/>
          </p:nvPr>
        </p:nvSpPr>
        <p:spPr/>
        <p:txBody>
          <a:bodyPr>
            <a:normAutofit fontScale="90000"/>
          </a:bodyPr>
          <a:lstStyle/>
          <a:p>
            <a:r>
              <a:rPr lang="en-GB" dirty="0" smtClean="0"/>
              <a:t>Data sharing scopes</a:t>
            </a:r>
            <a:endParaRPr lang="en-GB" dirty="0"/>
          </a:p>
        </p:txBody>
      </p:sp>
      <p:sp>
        <p:nvSpPr>
          <p:cNvPr id="7" name="Oval 6"/>
          <p:cNvSpPr/>
          <p:nvPr/>
        </p:nvSpPr>
        <p:spPr>
          <a:xfrm>
            <a:off x="5546603" y="399331"/>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smtClean="0">
                <a:solidFill>
                  <a:srgbClr val="1F497D"/>
                </a:solidFill>
                <a:latin typeface="Calibri"/>
                <a:cs typeface="Calibri"/>
              </a:rPr>
              <a:t>1</a:t>
            </a:r>
            <a:endParaRPr lang="en-GB" sz="900" b="1" dirty="0">
              <a:solidFill>
                <a:srgbClr val="1F497D"/>
              </a:solidFill>
              <a:latin typeface="Calibri"/>
              <a:cs typeface="Calibri"/>
            </a:endParaRPr>
          </a:p>
        </p:txBody>
      </p:sp>
      <p:sp>
        <p:nvSpPr>
          <p:cNvPr id="8" name="Oval 7"/>
          <p:cNvSpPr/>
          <p:nvPr/>
        </p:nvSpPr>
        <p:spPr>
          <a:xfrm>
            <a:off x="5546603" y="686598"/>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2</a:t>
            </a:r>
          </a:p>
        </p:txBody>
      </p:sp>
      <p:sp>
        <p:nvSpPr>
          <p:cNvPr id="9" name="Oval 8"/>
          <p:cNvSpPr/>
          <p:nvPr/>
        </p:nvSpPr>
        <p:spPr>
          <a:xfrm>
            <a:off x="5546603" y="1445280"/>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3</a:t>
            </a:r>
          </a:p>
        </p:txBody>
      </p:sp>
      <p:sp>
        <p:nvSpPr>
          <p:cNvPr id="10" name="Oval 9"/>
          <p:cNvSpPr/>
          <p:nvPr/>
        </p:nvSpPr>
        <p:spPr>
          <a:xfrm>
            <a:off x="5546603" y="1926136"/>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4</a:t>
            </a:r>
          </a:p>
        </p:txBody>
      </p:sp>
      <p:sp>
        <p:nvSpPr>
          <p:cNvPr id="11" name="Oval 10"/>
          <p:cNvSpPr/>
          <p:nvPr/>
        </p:nvSpPr>
        <p:spPr>
          <a:xfrm>
            <a:off x="5546603" y="2413877"/>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smtClean="0">
                <a:solidFill>
                  <a:srgbClr val="1F497D"/>
                </a:solidFill>
                <a:latin typeface="Calibri"/>
                <a:cs typeface="Calibri"/>
              </a:rPr>
              <a:t>5</a:t>
            </a:r>
            <a:endParaRPr lang="en-GB" sz="900" b="1" dirty="0">
              <a:solidFill>
                <a:srgbClr val="1F497D"/>
              </a:solidFill>
              <a:latin typeface="Calibri"/>
              <a:cs typeface="Calibri"/>
            </a:endParaRPr>
          </a:p>
        </p:txBody>
      </p:sp>
      <p:sp>
        <p:nvSpPr>
          <p:cNvPr id="12" name="Oval 11"/>
          <p:cNvSpPr/>
          <p:nvPr/>
        </p:nvSpPr>
        <p:spPr>
          <a:xfrm>
            <a:off x="5546603" y="2884812"/>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6</a:t>
            </a:r>
          </a:p>
        </p:txBody>
      </p:sp>
      <p:sp>
        <p:nvSpPr>
          <p:cNvPr id="13" name="Oval 12"/>
          <p:cNvSpPr/>
          <p:nvPr/>
        </p:nvSpPr>
        <p:spPr>
          <a:xfrm>
            <a:off x="5546603" y="3269483"/>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7</a:t>
            </a:r>
          </a:p>
        </p:txBody>
      </p:sp>
      <p:sp>
        <p:nvSpPr>
          <p:cNvPr id="14" name="Oval 13"/>
          <p:cNvSpPr/>
          <p:nvPr/>
        </p:nvSpPr>
        <p:spPr>
          <a:xfrm>
            <a:off x="5546603" y="3749729"/>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a:solidFill>
                  <a:srgbClr val="1F497D"/>
                </a:solidFill>
                <a:latin typeface="Calibri"/>
                <a:cs typeface="Calibri"/>
              </a:rPr>
              <a:t>8</a:t>
            </a:r>
          </a:p>
        </p:txBody>
      </p:sp>
      <p:sp>
        <p:nvSpPr>
          <p:cNvPr id="25" name="TextBox 24"/>
          <p:cNvSpPr txBox="1"/>
          <p:nvPr/>
        </p:nvSpPr>
        <p:spPr bwMode="auto">
          <a:xfrm>
            <a:off x="2228901" y="896051"/>
            <a:ext cx="2906833" cy="1384995"/>
          </a:xfrm>
          <a:prstGeom prst="rect">
            <a:avLst/>
          </a:prstGeom>
          <a:noFill/>
          <a:ln w="9525">
            <a:noFill/>
            <a:miter lim="800000"/>
            <a:headEnd/>
            <a:tailEnd/>
          </a:ln>
        </p:spPr>
        <p:txBody>
          <a:bodyPr wrap="square" rtlCol="0">
            <a:prstTxWarp prst="textNoShape">
              <a:avLst/>
            </a:prstTxWarp>
            <a:spAutoFit/>
          </a:bodyPr>
          <a:lstStyle/>
          <a:p>
            <a:r>
              <a:rPr lang="en-GB" sz="1400" dirty="0" smtClean="0">
                <a:latin typeface="Calibri" pitchFamily="-1" charset="0"/>
              </a:rPr>
              <a:t>How widely is the data shared?</a:t>
            </a:r>
          </a:p>
          <a:p>
            <a:r>
              <a:rPr lang="en-GB" sz="1400" dirty="0" smtClean="0">
                <a:latin typeface="Calibri" pitchFamily="-1" charset="0"/>
              </a:rPr>
              <a:t>Shared data reduces copying and increases the consistency of behaviour that individuals observe when using the platform – but can seem freaky if not expected.</a:t>
            </a:r>
            <a:endParaRPr lang="en-GB" sz="1400" dirty="0">
              <a:latin typeface="Calibri" pitchFamily="-1" charset="0"/>
            </a:endParaRPr>
          </a:p>
        </p:txBody>
      </p:sp>
      <p:sp>
        <p:nvSpPr>
          <p:cNvPr id="26" name="Oval 25"/>
          <p:cNvSpPr/>
          <p:nvPr/>
        </p:nvSpPr>
        <p:spPr>
          <a:xfrm>
            <a:off x="5546603" y="4339298"/>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smtClean="0">
                <a:solidFill>
                  <a:srgbClr val="1F497D"/>
                </a:solidFill>
                <a:latin typeface="Calibri"/>
                <a:cs typeface="Calibri"/>
              </a:rPr>
              <a:t>10</a:t>
            </a:r>
            <a:endParaRPr lang="en-GB" sz="900" b="1" dirty="0">
              <a:solidFill>
                <a:srgbClr val="1F497D"/>
              </a:solidFill>
              <a:latin typeface="Calibri"/>
              <a:cs typeface="Calibri"/>
            </a:endParaRPr>
          </a:p>
        </p:txBody>
      </p:sp>
      <p:sp>
        <p:nvSpPr>
          <p:cNvPr id="27" name="Oval 26"/>
          <p:cNvSpPr/>
          <p:nvPr/>
        </p:nvSpPr>
        <p:spPr>
          <a:xfrm>
            <a:off x="5546603" y="4727770"/>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smtClean="0">
                <a:solidFill>
                  <a:srgbClr val="1F497D"/>
                </a:solidFill>
                <a:latin typeface="Calibri"/>
                <a:cs typeface="Calibri"/>
              </a:rPr>
              <a:t>11</a:t>
            </a:r>
            <a:endParaRPr lang="en-GB" sz="900" b="1" dirty="0">
              <a:solidFill>
                <a:srgbClr val="1F497D"/>
              </a:solidFill>
              <a:latin typeface="Calibri"/>
              <a:cs typeface="Calibri"/>
            </a:endParaRPr>
          </a:p>
        </p:txBody>
      </p:sp>
      <p:pic>
        <p:nvPicPr>
          <p:cNvPr id="6" name="Picture 5"/>
          <p:cNvPicPr>
            <a:picLocks noChangeAspect="1"/>
          </p:cNvPicPr>
          <p:nvPr/>
        </p:nvPicPr>
        <p:blipFill>
          <a:blip r:embed="rId3"/>
          <a:stretch>
            <a:fillRect/>
          </a:stretch>
        </p:blipFill>
        <p:spPr>
          <a:xfrm>
            <a:off x="553221" y="1301175"/>
            <a:ext cx="3351360" cy="3426595"/>
          </a:xfrm>
          <a:prstGeom prst="rect">
            <a:avLst/>
          </a:prstGeom>
        </p:spPr>
      </p:pic>
      <p:sp>
        <p:nvSpPr>
          <p:cNvPr id="34" name="Oval 33"/>
          <p:cNvSpPr/>
          <p:nvPr/>
        </p:nvSpPr>
        <p:spPr>
          <a:xfrm>
            <a:off x="5546603" y="4038063"/>
            <a:ext cx="207360" cy="207360"/>
          </a:xfrm>
          <a:prstGeom prst="ellipse">
            <a:avLst/>
          </a:prstGeom>
          <a:solidFill>
            <a:srgbClr val="00B0DA"/>
          </a:solidFill>
          <a:ln>
            <a:solidFill>
              <a:srgbClr val="1F497D"/>
            </a:solidFill>
          </a:ln>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GB" sz="900" b="1" dirty="0" smtClean="0">
                <a:solidFill>
                  <a:srgbClr val="1F497D"/>
                </a:solidFill>
                <a:latin typeface="Calibri"/>
                <a:cs typeface="Calibri"/>
              </a:rPr>
              <a:t>9</a:t>
            </a:r>
            <a:endParaRPr lang="en-GB" sz="900" b="1" dirty="0">
              <a:solidFill>
                <a:srgbClr val="1F497D"/>
              </a:solidFill>
              <a:latin typeface="Calibri"/>
              <a:cs typeface="Calibri"/>
            </a:endParaRPr>
          </a:p>
        </p:txBody>
      </p:sp>
    </p:spTree>
    <p:extLst>
      <p:ext uri="{BB962C8B-B14F-4D97-AF65-F5344CB8AC3E}">
        <p14:creationId xmlns:p14="http://schemas.microsoft.com/office/powerpoint/2010/main" val="688562017"/>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Data </a:t>
            </a:r>
            <a:r>
              <a:rPr lang="en-GB" dirty="0"/>
              <a:t>p</a:t>
            </a:r>
            <a:r>
              <a:rPr lang="en-GB" dirty="0" smtClean="0"/>
              <a:t>rocessing actions and purposes</a:t>
            </a:r>
            <a:endParaRPr lang="en-GB" dirty="0"/>
          </a:p>
        </p:txBody>
      </p:sp>
      <p:sp>
        <p:nvSpPr>
          <p:cNvPr id="3" name="Content Placeholder 2"/>
          <p:cNvSpPr>
            <a:spLocks noGrp="1"/>
          </p:cNvSpPr>
          <p:nvPr>
            <p:ph type="body" idx="13"/>
          </p:nvPr>
        </p:nvSpPr>
        <p:spPr>
          <a:xfrm>
            <a:off x="311150" y="1114426"/>
            <a:ext cx="5922740" cy="1139300"/>
          </a:xfrm>
        </p:spPr>
        <p:txBody>
          <a:bodyPr/>
          <a:lstStyle/>
          <a:p>
            <a:r>
              <a:rPr lang="en-GB" dirty="0" smtClean="0"/>
              <a:t>The data processing descriptions are formed using keywords for the actions, purpose and the service capability enabled</a:t>
            </a:r>
            <a:endParaRPr lang="en-GB" dirty="0"/>
          </a:p>
        </p:txBody>
      </p:sp>
      <p:pic>
        <p:nvPicPr>
          <p:cNvPr id="4" name="Picture 3" descr="Screen Shot 2017-01-11 at 23.44.0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5321" y="2600153"/>
            <a:ext cx="3704989" cy="999159"/>
          </a:xfrm>
          <a:prstGeom prst="rect">
            <a:avLst/>
          </a:prstGeom>
          <a:ln>
            <a:solidFill>
              <a:srgbClr val="1F497D"/>
            </a:solidFill>
          </a:ln>
        </p:spPr>
      </p:pic>
      <p:pic>
        <p:nvPicPr>
          <p:cNvPr id="5" name="Picture 4" descr="Screen Shot 2017-01-11 at 23.43.5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571" y="3021509"/>
            <a:ext cx="3942484" cy="1669493"/>
          </a:xfrm>
          <a:prstGeom prst="rect">
            <a:avLst/>
          </a:prstGeom>
          <a:ln>
            <a:solidFill>
              <a:srgbClr val="1F497D"/>
            </a:solidFill>
          </a:ln>
        </p:spPr>
      </p:pic>
      <p:pic>
        <p:nvPicPr>
          <p:cNvPr id="6" name="Picture 5" descr="Screen Shot 2017-01-11 at 23.42.4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2271" y="231021"/>
            <a:ext cx="3621450" cy="4546873"/>
          </a:xfrm>
          <a:prstGeom prst="rect">
            <a:avLst/>
          </a:prstGeom>
          <a:ln>
            <a:solidFill>
              <a:srgbClr val="1F497D"/>
            </a:solidFill>
          </a:ln>
        </p:spPr>
      </p:pic>
    </p:spTree>
    <p:extLst>
      <p:ext uri="{BB962C8B-B14F-4D97-AF65-F5344CB8AC3E}">
        <p14:creationId xmlns:p14="http://schemas.microsoft.com/office/powerpoint/2010/main" val="2032825847"/>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8345" y="1876358"/>
            <a:ext cx="7983508" cy="1283281"/>
          </a:xfrm>
        </p:spPr>
        <p:txBody>
          <a:bodyPr/>
          <a:lstStyle/>
          <a:p>
            <a:r>
              <a:rPr lang="en-GB" dirty="0" smtClean="0"/>
              <a:t>Summary and next steps</a:t>
            </a:r>
            <a:endParaRPr lang="en-GB" dirty="0"/>
          </a:p>
        </p:txBody>
      </p:sp>
    </p:spTree>
    <p:extLst>
      <p:ext uri="{BB962C8B-B14F-4D97-AF65-F5344CB8AC3E}">
        <p14:creationId xmlns:p14="http://schemas.microsoft.com/office/powerpoint/2010/main" val="17718405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mtClean="0"/>
              <a:t>Summary and next steps</a:t>
            </a:r>
            <a:endParaRPr lang="en-GB" dirty="0"/>
          </a:p>
        </p:txBody>
      </p:sp>
      <p:sp>
        <p:nvSpPr>
          <p:cNvPr id="3" name="Slide Number Placeholder 2"/>
          <p:cNvSpPr>
            <a:spLocks noGrp="1"/>
          </p:cNvSpPr>
          <p:nvPr>
            <p:ph type="sldNum" idx="12"/>
          </p:nvPr>
        </p:nvSpPr>
        <p:spPr/>
        <p:txBody>
          <a:bodyPr/>
          <a:lstStyle/>
          <a:p>
            <a:pPr lvl="0"/>
            <a:fld id="{00000000-1234-1234-1234-123412341234}" type="slidenum">
              <a:rPr lang="en-US" smtClean="0">
                <a:sym typeface="Arial"/>
              </a:rPr>
              <a:pPr lvl="0"/>
              <a:t>65</a:t>
            </a:fld>
            <a:endParaRPr lang="en-US" dirty="0">
              <a:sym typeface="Arial"/>
            </a:endParaRPr>
          </a:p>
        </p:txBody>
      </p:sp>
      <p:sp>
        <p:nvSpPr>
          <p:cNvPr id="4" name="Text Placeholder 3"/>
          <p:cNvSpPr>
            <a:spLocks noGrp="1"/>
          </p:cNvSpPr>
          <p:nvPr>
            <p:ph type="body" idx="13"/>
          </p:nvPr>
        </p:nvSpPr>
        <p:spPr/>
        <p:txBody>
          <a:bodyPr/>
          <a:lstStyle/>
          <a:p>
            <a:r>
              <a:rPr lang="en-GB" smtClean="0"/>
              <a:t>Guidance for data privacy is evolving and we will evolve the data privacy pack with it.</a:t>
            </a:r>
          </a:p>
          <a:p>
            <a:r>
              <a:rPr lang="en-GB" smtClean="0"/>
              <a:t>Egeria changes rollout</a:t>
            </a:r>
          </a:p>
          <a:p>
            <a:pPr lvl="1"/>
            <a:r>
              <a:rPr lang="en-GB" smtClean="0"/>
              <a:t>New data types</a:t>
            </a:r>
          </a:p>
          <a:p>
            <a:pPr lvl="1"/>
            <a:r>
              <a:rPr lang="en-GB" smtClean="0"/>
              <a:t>Data Privacy OMAS</a:t>
            </a:r>
          </a:p>
          <a:p>
            <a:pPr lvl="1"/>
            <a:r>
              <a:rPr lang="en-GB" smtClean="0"/>
              <a:t>Data Privacy Archives</a:t>
            </a:r>
            <a:endParaRPr lang="en-GB" dirty="0"/>
          </a:p>
        </p:txBody>
      </p:sp>
    </p:spTree>
    <p:extLst>
      <p:ext uri="{BB962C8B-B14F-4D97-AF65-F5344CB8AC3E}">
        <p14:creationId xmlns:p14="http://schemas.microsoft.com/office/powerpoint/2010/main" val="21980434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xmlns="" id="{30D42CA4-D854-448C-A3A3-3F4CC66485FA}"/>
              </a:ext>
            </a:extLst>
          </p:cNvPr>
          <p:cNvSpPr>
            <a:spLocks noGrp="1"/>
          </p:cNvSpPr>
          <p:nvPr>
            <p:ph type="title"/>
          </p:nvPr>
        </p:nvSpPr>
        <p:spPr/>
        <p:txBody>
          <a:bodyPr>
            <a:normAutofit fontScale="90000"/>
          </a:bodyPr>
          <a:lstStyle/>
          <a:p>
            <a:r>
              <a:rPr lang="en-US" dirty="0" smtClean="0"/>
              <a:t>ODPi - co-creation with practitioners</a:t>
            </a:r>
            <a:endParaRPr lang="en-GB" dirty="0"/>
          </a:p>
        </p:txBody>
      </p:sp>
      <p:sp>
        <p:nvSpPr>
          <p:cNvPr id="3" name="Content Placeholder 2"/>
          <p:cNvSpPr>
            <a:spLocks noGrp="1"/>
          </p:cNvSpPr>
          <p:nvPr>
            <p:ph type="body" idx="13"/>
          </p:nvPr>
        </p:nvSpPr>
        <p:spPr>
          <a:xfrm>
            <a:off x="311150" y="1114425"/>
            <a:ext cx="5321591" cy="3533775"/>
          </a:xfrm>
        </p:spPr>
        <p:txBody>
          <a:bodyPr/>
          <a:lstStyle/>
          <a:p>
            <a:r>
              <a:rPr lang="en-GB" dirty="0" smtClean="0"/>
              <a:t>Compliance assistance and certification for vendors</a:t>
            </a:r>
          </a:p>
          <a:p>
            <a:r>
              <a:rPr lang="en-GB" dirty="0" smtClean="0"/>
              <a:t>Subject matter experts sharing best practices and co-creating content packs</a:t>
            </a:r>
            <a:endParaRPr lang="en-GB" dirty="0"/>
          </a:p>
        </p:txBody>
      </p:sp>
      <p:grpSp>
        <p:nvGrpSpPr>
          <p:cNvPr id="14" name="Group 13">
            <a:extLst>
              <a:ext uri="{FF2B5EF4-FFF2-40B4-BE49-F238E27FC236}">
                <a16:creationId xmlns:a16="http://schemas.microsoft.com/office/drawing/2014/main" xmlns="" id="{BF966659-F38C-424A-BDB0-6A0E1E2A3341}"/>
              </a:ext>
            </a:extLst>
          </p:cNvPr>
          <p:cNvGrpSpPr>
            <a:grpSpLocks noChangeAspect="1"/>
          </p:cNvGrpSpPr>
          <p:nvPr/>
        </p:nvGrpSpPr>
        <p:grpSpPr>
          <a:xfrm>
            <a:off x="5856143" y="959166"/>
            <a:ext cx="2482042" cy="2560320"/>
            <a:chOff x="5226527" y="644145"/>
            <a:chExt cx="3712071" cy="3829146"/>
          </a:xfrm>
        </p:grpSpPr>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2036" y="3148635"/>
              <a:ext cx="895350" cy="982662"/>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5"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34048" y="644145"/>
              <a:ext cx="989013" cy="113188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6" name="Picture 2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24198" y="1325452"/>
              <a:ext cx="914400" cy="1141412"/>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7" name="Picture 2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00280" y="837477"/>
              <a:ext cx="823912" cy="97155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8" name="Picture 2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08900" y="3403316"/>
              <a:ext cx="787400" cy="10699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9" name="Picture 1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26527" y="1788350"/>
              <a:ext cx="744538" cy="110648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10" name="Picture 4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44615" y="2949603"/>
              <a:ext cx="773113" cy="99218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grpSp>
          <p:nvGrpSpPr>
            <p:cNvPr id="11" name="Group 10"/>
            <p:cNvGrpSpPr/>
            <p:nvPr/>
          </p:nvGrpSpPr>
          <p:grpSpPr>
            <a:xfrm>
              <a:off x="6514553" y="2099900"/>
              <a:ext cx="1160032" cy="929955"/>
              <a:chOff x="5454524" y="2009903"/>
              <a:chExt cx="1160032" cy="929955"/>
            </a:xfrm>
          </p:grpSpPr>
          <p:sp>
            <p:nvSpPr>
              <p:cNvPr id="12" name="Can 11"/>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GB" sz="1800" kern="0" dirty="0">
                  <a:solidFill>
                    <a:srgbClr val="1F497D"/>
                  </a:solidFill>
                  <a:latin typeface="Calibri"/>
                  <a:cs typeface="Calibri"/>
                  <a:sym typeface="Arial"/>
                </a:endParaRPr>
              </a:p>
            </p:txBody>
          </p:sp>
          <p:sp>
            <p:nvSpPr>
              <p:cNvPr id="13" name="Multidocument 12"/>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GB" sz="1800" kern="0" dirty="0">
                  <a:solidFill>
                    <a:srgbClr val="1F497D"/>
                  </a:solidFill>
                  <a:latin typeface="Calibri"/>
                  <a:cs typeface="Calibri"/>
                  <a:sym typeface="Arial"/>
                </a:endParaRPr>
              </a:p>
            </p:txBody>
          </p:sp>
        </p:grpSp>
      </p:grpSp>
      <p:pic>
        <p:nvPicPr>
          <p:cNvPr id="2050" name="Picture 2" descr="Image result for ing logo">
            <a:extLst>
              <a:ext uri="{FF2B5EF4-FFF2-40B4-BE49-F238E27FC236}">
                <a16:creationId xmlns:a16="http://schemas.microsoft.com/office/drawing/2014/main" xmlns="" id="{A15285D2-15D4-4261-91B5-1599A36B7B2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03515" y="3772272"/>
            <a:ext cx="2840017" cy="8307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ibm logo">
            <a:extLst>
              <a:ext uri="{FF2B5EF4-FFF2-40B4-BE49-F238E27FC236}">
                <a16:creationId xmlns:a16="http://schemas.microsoft.com/office/drawing/2014/main" xmlns="" id="{6D089228-5CA5-4BE5-B2DC-8271F49B217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239778" y="3691530"/>
            <a:ext cx="1975449" cy="9877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close up of a logo&#10;&#10;Description generated with very high confidence">
            <a:extLst>
              <a:ext uri="{FF2B5EF4-FFF2-40B4-BE49-F238E27FC236}">
                <a16:creationId xmlns:a16="http://schemas.microsoft.com/office/drawing/2014/main" xmlns="" id="{0A297B89-B2F7-46EF-934D-00593ACC470A}"/>
              </a:ext>
            </a:extLst>
          </p:cNvPr>
          <p:cNvPicPr>
            <a:picLocks noChangeAspect="1"/>
          </p:cNvPicPr>
          <p:nvPr/>
        </p:nvPicPr>
        <p:blipFill rotWithShape="1">
          <a:blip r:embed="rId12"/>
          <a:srcRect t="21161" b="22348"/>
          <a:stretch/>
        </p:blipFill>
        <p:spPr>
          <a:xfrm>
            <a:off x="3594402" y="3537301"/>
            <a:ext cx="2294507" cy="1296182"/>
          </a:xfrm>
          <a:prstGeom prst="rect">
            <a:avLst/>
          </a:prstGeom>
        </p:spPr>
      </p:pic>
    </p:spTree>
    <p:extLst>
      <p:ext uri="{BB962C8B-B14F-4D97-AF65-F5344CB8AC3E}">
        <p14:creationId xmlns:p14="http://schemas.microsoft.com/office/powerpoint/2010/main" val="949032176"/>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Group 2"/>
          <p:cNvGrpSpPr>
            <a:grpSpLocks/>
          </p:cNvGrpSpPr>
          <p:nvPr/>
        </p:nvGrpSpPr>
        <p:grpSpPr bwMode="auto">
          <a:xfrm>
            <a:off x="838210" y="1078706"/>
            <a:ext cx="7561263" cy="3053800"/>
            <a:chOff x="573" y="1189"/>
            <a:chExt cx="4718" cy="2201"/>
          </a:xfrm>
        </p:grpSpPr>
        <p:sp>
          <p:nvSpPr>
            <p:cNvPr id="19458" name="AutoShape 3"/>
            <p:cNvSpPr>
              <a:spLocks noChangeAspect="1" noChangeArrowheads="1" noTextEdit="1"/>
            </p:cNvSpPr>
            <p:nvPr/>
          </p:nvSpPr>
          <p:spPr bwMode="auto">
            <a:xfrm>
              <a:off x="573" y="1189"/>
              <a:ext cx="4718" cy="1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19459" name="Freeform 4"/>
            <p:cNvSpPr>
              <a:spLocks/>
            </p:cNvSpPr>
            <p:nvPr/>
          </p:nvSpPr>
          <p:spPr bwMode="auto">
            <a:xfrm>
              <a:off x="3409" y="1712"/>
              <a:ext cx="777" cy="965"/>
            </a:xfrm>
            <a:custGeom>
              <a:avLst/>
              <a:gdLst>
                <a:gd name="T0" fmla="*/ 1 w 1554"/>
                <a:gd name="T1" fmla="*/ 0 h 2894"/>
                <a:gd name="T2" fmla="*/ 1 w 1554"/>
                <a:gd name="T3" fmla="*/ 0 h 2894"/>
                <a:gd name="T4" fmla="*/ 1 w 1554"/>
                <a:gd name="T5" fmla="*/ 0 h 2894"/>
                <a:gd name="T6" fmla="*/ 1 w 1554"/>
                <a:gd name="T7" fmla="*/ 0 h 2894"/>
                <a:gd name="T8" fmla="*/ 1 w 1554"/>
                <a:gd name="T9" fmla="*/ 0 h 2894"/>
                <a:gd name="T10" fmla="*/ 1 w 1554"/>
                <a:gd name="T11" fmla="*/ 0 h 2894"/>
                <a:gd name="T12" fmla="*/ 1 w 1554"/>
                <a:gd name="T13" fmla="*/ 0 h 2894"/>
                <a:gd name="T14" fmla="*/ 1 w 1554"/>
                <a:gd name="T15" fmla="*/ 0 h 2894"/>
                <a:gd name="T16" fmla="*/ 1 w 1554"/>
                <a:gd name="T17" fmla="*/ 0 h 2894"/>
                <a:gd name="T18" fmla="*/ 1 w 1554"/>
                <a:gd name="T19" fmla="*/ 0 h 2894"/>
                <a:gd name="T20" fmla="*/ 1 w 1554"/>
                <a:gd name="T21" fmla="*/ 0 h 2894"/>
                <a:gd name="T22" fmla="*/ 1 w 1554"/>
                <a:gd name="T23" fmla="*/ 0 h 2894"/>
                <a:gd name="T24" fmla="*/ 1 w 1554"/>
                <a:gd name="T25" fmla="*/ 0 h 2894"/>
                <a:gd name="T26" fmla="*/ 1 w 1554"/>
                <a:gd name="T27" fmla="*/ 0 h 2894"/>
                <a:gd name="T28" fmla="*/ 1 w 1554"/>
                <a:gd name="T29" fmla="*/ 0 h 2894"/>
                <a:gd name="T30" fmla="*/ 1 w 1554"/>
                <a:gd name="T31" fmla="*/ 0 h 2894"/>
                <a:gd name="T32" fmla="*/ 1 w 1554"/>
                <a:gd name="T33" fmla="*/ 0 h 2894"/>
                <a:gd name="T34" fmla="*/ 1 w 1554"/>
                <a:gd name="T35" fmla="*/ 0 h 2894"/>
                <a:gd name="T36" fmla="*/ 1 w 1554"/>
                <a:gd name="T37" fmla="*/ 0 h 2894"/>
                <a:gd name="T38" fmla="*/ 1 w 1554"/>
                <a:gd name="T39" fmla="*/ 0 h 2894"/>
                <a:gd name="T40" fmla="*/ 1 w 1554"/>
                <a:gd name="T41" fmla="*/ 0 h 2894"/>
                <a:gd name="T42" fmla="*/ 1 w 1554"/>
                <a:gd name="T43" fmla="*/ 0 h 2894"/>
                <a:gd name="T44" fmla="*/ 1 w 1554"/>
                <a:gd name="T45" fmla="*/ 0 h 2894"/>
                <a:gd name="T46" fmla="*/ 1 w 1554"/>
                <a:gd name="T47" fmla="*/ 0 h 2894"/>
                <a:gd name="T48" fmla="*/ 1 w 1554"/>
                <a:gd name="T49" fmla="*/ 0 h 2894"/>
                <a:gd name="T50" fmla="*/ 1 w 1554"/>
                <a:gd name="T51" fmla="*/ 0 h 2894"/>
                <a:gd name="T52" fmla="*/ 1 w 1554"/>
                <a:gd name="T53" fmla="*/ 0 h 2894"/>
                <a:gd name="T54" fmla="*/ 1 w 1554"/>
                <a:gd name="T55" fmla="*/ 0 h 2894"/>
                <a:gd name="T56" fmla="*/ 1 w 1554"/>
                <a:gd name="T57" fmla="*/ 0 h 2894"/>
                <a:gd name="T58" fmla="*/ 1 w 1554"/>
                <a:gd name="T59" fmla="*/ 0 h 2894"/>
                <a:gd name="T60" fmla="*/ 1 w 1554"/>
                <a:gd name="T61" fmla="*/ 0 h 2894"/>
                <a:gd name="T62" fmla="*/ 1 w 1554"/>
                <a:gd name="T63" fmla="*/ 0 h 2894"/>
                <a:gd name="T64" fmla="*/ 1 w 1554"/>
                <a:gd name="T65" fmla="*/ 0 h 2894"/>
                <a:gd name="T66" fmla="*/ 0 w 1554"/>
                <a:gd name="T67" fmla="*/ 0 h 2894"/>
                <a:gd name="T68" fmla="*/ 1 w 1554"/>
                <a:gd name="T69" fmla="*/ 0 h 2894"/>
                <a:gd name="T70" fmla="*/ 1 w 1554"/>
                <a:gd name="T71" fmla="*/ 0 h 28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4"/>
                <a:gd name="T110" fmla="*/ 1554 w 1554"/>
                <a:gd name="T111" fmla="*/ 2894 h 28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4">
                  <a:moveTo>
                    <a:pt x="1486" y="2887"/>
                  </a:moveTo>
                  <a:lnTo>
                    <a:pt x="1515" y="2876"/>
                  </a:lnTo>
                  <a:lnTo>
                    <a:pt x="1535" y="2838"/>
                  </a:lnTo>
                  <a:lnTo>
                    <a:pt x="1554" y="2707"/>
                  </a:lnTo>
                  <a:lnTo>
                    <a:pt x="1554" y="2665"/>
                  </a:lnTo>
                  <a:lnTo>
                    <a:pt x="1553" y="2618"/>
                  </a:lnTo>
                  <a:lnTo>
                    <a:pt x="1547" y="2519"/>
                  </a:lnTo>
                  <a:lnTo>
                    <a:pt x="1517" y="2295"/>
                  </a:lnTo>
                  <a:lnTo>
                    <a:pt x="1424" y="1841"/>
                  </a:lnTo>
                  <a:lnTo>
                    <a:pt x="1323" y="1529"/>
                  </a:lnTo>
                  <a:lnTo>
                    <a:pt x="1284" y="1492"/>
                  </a:lnTo>
                  <a:lnTo>
                    <a:pt x="1237" y="1467"/>
                  </a:lnTo>
                  <a:lnTo>
                    <a:pt x="1028" y="1373"/>
                  </a:lnTo>
                  <a:lnTo>
                    <a:pt x="976" y="1323"/>
                  </a:lnTo>
                  <a:lnTo>
                    <a:pt x="939" y="1245"/>
                  </a:lnTo>
                  <a:lnTo>
                    <a:pt x="923" y="1193"/>
                  </a:lnTo>
                  <a:lnTo>
                    <a:pt x="924" y="1170"/>
                  </a:lnTo>
                  <a:lnTo>
                    <a:pt x="933" y="1137"/>
                  </a:lnTo>
                  <a:lnTo>
                    <a:pt x="1020" y="953"/>
                  </a:lnTo>
                  <a:lnTo>
                    <a:pt x="1055" y="848"/>
                  </a:lnTo>
                  <a:lnTo>
                    <a:pt x="1071" y="786"/>
                  </a:lnTo>
                  <a:lnTo>
                    <a:pt x="1077" y="739"/>
                  </a:lnTo>
                  <a:lnTo>
                    <a:pt x="1077" y="702"/>
                  </a:lnTo>
                  <a:lnTo>
                    <a:pt x="1077" y="677"/>
                  </a:lnTo>
                  <a:lnTo>
                    <a:pt x="1076" y="647"/>
                  </a:lnTo>
                  <a:lnTo>
                    <a:pt x="1067" y="507"/>
                  </a:lnTo>
                  <a:lnTo>
                    <a:pt x="1035" y="280"/>
                  </a:lnTo>
                  <a:lnTo>
                    <a:pt x="941" y="128"/>
                  </a:lnTo>
                  <a:lnTo>
                    <a:pt x="830" y="4"/>
                  </a:lnTo>
                  <a:lnTo>
                    <a:pt x="814" y="0"/>
                  </a:lnTo>
                  <a:lnTo>
                    <a:pt x="792" y="0"/>
                  </a:lnTo>
                  <a:lnTo>
                    <a:pt x="749" y="16"/>
                  </a:lnTo>
                  <a:lnTo>
                    <a:pt x="723" y="39"/>
                  </a:lnTo>
                  <a:lnTo>
                    <a:pt x="720" y="48"/>
                  </a:lnTo>
                  <a:lnTo>
                    <a:pt x="729" y="58"/>
                  </a:lnTo>
                  <a:lnTo>
                    <a:pt x="700" y="23"/>
                  </a:lnTo>
                  <a:lnTo>
                    <a:pt x="664" y="6"/>
                  </a:lnTo>
                  <a:lnTo>
                    <a:pt x="646" y="3"/>
                  </a:lnTo>
                  <a:lnTo>
                    <a:pt x="630" y="13"/>
                  </a:lnTo>
                  <a:lnTo>
                    <a:pt x="543" y="110"/>
                  </a:lnTo>
                  <a:lnTo>
                    <a:pt x="462" y="224"/>
                  </a:lnTo>
                  <a:lnTo>
                    <a:pt x="452" y="417"/>
                  </a:lnTo>
                  <a:lnTo>
                    <a:pt x="452" y="540"/>
                  </a:lnTo>
                  <a:lnTo>
                    <a:pt x="448" y="621"/>
                  </a:lnTo>
                  <a:lnTo>
                    <a:pt x="432" y="660"/>
                  </a:lnTo>
                  <a:lnTo>
                    <a:pt x="418" y="703"/>
                  </a:lnTo>
                  <a:lnTo>
                    <a:pt x="418" y="728"/>
                  </a:lnTo>
                  <a:lnTo>
                    <a:pt x="416" y="750"/>
                  </a:lnTo>
                  <a:lnTo>
                    <a:pt x="416" y="773"/>
                  </a:lnTo>
                  <a:lnTo>
                    <a:pt x="416" y="806"/>
                  </a:lnTo>
                  <a:lnTo>
                    <a:pt x="452" y="875"/>
                  </a:lnTo>
                  <a:lnTo>
                    <a:pt x="489" y="946"/>
                  </a:lnTo>
                  <a:lnTo>
                    <a:pt x="538" y="1069"/>
                  </a:lnTo>
                  <a:lnTo>
                    <a:pt x="553" y="1132"/>
                  </a:lnTo>
                  <a:lnTo>
                    <a:pt x="550" y="1163"/>
                  </a:lnTo>
                  <a:lnTo>
                    <a:pt x="552" y="1187"/>
                  </a:lnTo>
                  <a:lnTo>
                    <a:pt x="553" y="1225"/>
                  </a:lnTo>
                  <a:lnTo>
                    <a:pt x="547" y="1259"/>
                  </a:lnTo>
                  <a:lnTo>
                    <a:pt x="530" y="1285"/>
                  </a:lnTo>
                  <a:lnTo>
                    <a:pt x="478" y="1330"/>
                  </a:lnTo>
                  <a:lnTo>
                    <a:pt x="423" y="1372"/>
                  </a:lnTo>
                  <a:lnTo>
                    <a:pt x="327" y="1375"/>
                  </a:lnTo>
                  <a:lnTo>
                    <a:pt x="211" y="1398"/>
                  </a:lnTo>
                  <a:lnTo>
                    <a:pt x="90" y="1490"/>
                  </a:lnTo>
                  <a:lnTo>
                    <a:pt x="56" y="1622"/>
                  </a:lnTo>
                  <a:lnTo>
                    <a:pt x="33" y="1763"/>
                  </a:lnTo>
                  <a:lnTo>
                    <a:pt x="4" y="2369"/>
                  </a:lnTo>
                  <a:lnTo>
                    <a:pt x="0" y="2852"/>
                  </a:lnTo>
                  <a:lnTo>
                    <a:pt x="471" y="2886"/>
                  </a:lnTo>
                  <a:lnTo>
                    <a:pt x="948" y="2894"/>
                  </a:lnTo>
                  <a:lnTo>
                    <a:pt x="1213" y="2894"/>
                  </a:lnTo>
                  <a:lnTo>
                    <a:pt x="1486" y="2887"/>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0" name="Freeform 5"/>
            <p:cNvSpPr>
              <a:spLocks/>
            </p:cNvSpPr>
            <p:nvPr/>
          </p:nvSpPr>
          <p:spPr bwMode="auto">
            <a:xfrm>
              <a:off x="4205" y="1742"/>
              <a:ext cx="789" cy="940"/>
            </a:xfrm>
            <a:custGeom>
              <a:avLst/>
              <a:gdLst>
                <a:gd name="T0" fmla="*/ 1 w 1577"/>
                <a:gd name="T1" fmla="*/ 0 h 2821"/>
                <a:gd name="T2" fmla="*/ 0 w 1577"/>
                <a:gd name="T3" fmla="*/ 0 h 2821"/>
                <a:gd name="T4" fmla="*/ 1 w 1577"/>
                <a:gd name="T5" fmla="*/ 0 h 2821"/>
                <a:gd name="T6" fmla="*/ 1 w 1577"/>
                <a:gd name="T7" fmla="*/ 0 h 2821"/>
                <a:gd name="T8" fmla="*/ 1 w 1577"/>
                <a:gd name="T9" fmla="*/ 0 h 2821"/>
                <a:gd name="T10" fmla="*/ 1 w 1577"/>
                <a:gd name="T11" fmla="*/ 0 h 2821"/>
                <a:gd name="T12" fmla="*/ 1 w 1577"/>
                <a:gd name="T13" fmla="*/ 0 h 2821"/>
                <a:gd name="T14" fmla="*/ 1 w 1577"/>
                <a:gd name="T15" fmla="*/ 0 h 2821"/>
                <a:gd name="T16" fmla="*/ 1 w 1577"/>
                <a:gd name="T17" fmla="*/ 0 h 2821"/>
                <a:gd name="T18" fmla="*/ 1 w 1577"/>
                <a:gd name="T19" fmla="*/ 0 h 2821"/>
                <a:gd name="T20" fmla="*/ 1 w 1577"/>
                <a:gd name="T21" fmla="*/ 0 h 2821"/>
                <a:gd name="T22" fmla="*/ 1 w 1577"/>
                <a:gd name="T23" fmla="*/ 0 h 2821"/>
                <a:gd name="T24" fmla="*/ 1 w 1577"/>
                <a:gd name="T25" fmla="*/ 0 h 2821"/>
                <a:gd name="T26" fmla="*/ 1 w 1577"/>
                <a:gd name="T27" fmla="*/ 0 h 2821"/>
                <a:gd name="T28" fmla="*/ 1 w 1577"/>
                <a:gd name="T29" fmla="*/ 0 h 2821"/>
                <a:gd name="T30" fmla="*/ 1 w 1577"/>
                <a:gd name="T31" fmla="*/ 0 h 2821"/>
                <a:gd name="T32" fmla="*/ 1 w 1577"/>
                <a:gd name="T33" fmla="*/ 0 h 2821"/>
                <a:gd name="T34" fmla="*/ 1 w 1577"/>
                <a:gd name="T35" fmla="*/ 0 h 2821"/>
                <a:gd name="T36" fmla="*/ 1 w 1577"/>
                <a:gd name="T37" fmla="*/ 0 h 2821"/>
                <a:gd name="T38" fmla="*/ 1 w 1577"/>
                <a:gd name="T39" fmla="*/ 0 h 2821"/>
                <a:gd name="T40" fmla="*/ 1 w 1577"/>
                <a:gd name="T41" fmla="*/ 0 h 2821"/>
                <a:gd name="T42" fmla="*/ 1 w 1577"/>
                <a:gd name="T43" fmla="*/ 0 h 2821"/>
                <a:gd name="T44" fmla="*/ 1 w 1577"/>
                <a:gd name="T45" fmla="*/ 0 h 2821"/>
                <a:gd name="T46" fmla="*/ 1 w 1577"/>
                <a:gd name="T47" fmla="*/ 0 h 2821"/>
                <a:gd name="T48" fmla="*/ 1 w 1577"/>
                <a:gd name="T49" fmla="*/ 0 h 2821"/>
                <a:gd name="T50" fmla="*/ 1 w 1577"/>
                <a:gd name="T51" fmla="*/ 0 h 2821"/>
                <a:gd name="T52" fmla="*/ 1 w 1577"/>
                <a:gd name="T53" fmla="*/ 0 h 2821"/>
                <a:gd name="T54" fmla="*/ 1 w 1577"/>
                <a:gd name="T55" fmla="*/ 0 h 2821"/>
                <a:gd name="T56" fmla="*/ 1 w 1577"/>
                <a:gd name="T57" fmla="*/ 0 h 2821"/>
                <a:gd name="T58" fmla="*/ 1 w 1577"/>
                <a:gd name="T59" fmla="*/ 0 h 2821"/>
                <a:gd name="T60" fmla="*/ 1 w 1577"/>
                <a:gd name="T61" fmla="*/ 0 h 2821"/>
                <a:gd name="T62" fmla="*/ 1 w 1577"/>
                <a:gd name="T63" fmla="*/ 0 h 2821"/>
                <a:gd name="T64" fmla="*/ 1 w 1577"/>
                <a:gd name="T65" fmla="*/ 0 h 2821"/>
                <a:gd name="T66" fmla="*/ 1 w 1577"/>
                <a:gd name="T67" fmla="*/ 0 h 282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2821"/>
                <a:gd name="T104" fmla="*/ 1577 w 1577"/>
                <a:gd name="T105" fmla="*/ 2821 h 282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2821">
                  <a:moveTo>
                    <a:pt x="31" y="2790"/>
                  </a:moveTo>
                  <a:lnTo>
                    <a:pt x="17" y="2757"/>
                  </a:lnTo>
                  <a:lnTo>
                    <a:pt x="7" y="2669"/>
                  </a:lnTo>
                  <a:lnTo>
                    <a:pt x="0" y="2396"/>
                  </a:lnTo>
                  <a:lnTo>
                    <a:pt x="14" y="1941"/>
                  </a:lnTo>
                  <a:lnTo>
                    <a:pt x="31" y="1831"/>
                  </a:lnTo>
                  <a:lnTo>
                    <a:pt x="60" y="1732"/>
                  </a:lnTo>
                  <a:lnTo>
                    <a:pt x="188" y="1521"/>
                  </a:lnTo>
                  <a:lnTo>
                    <a:pt x="260" y="1485"/>
                  </a:lnTo>
                  <a:lnTo>
                    <a:pt x="300" y="1463"/>
                  </a:lnTo>
                  <a:lnTo>
                    <a:pt x="319" y="1434"/>
                  </a:lnTo>
                  <a:lnTo>
                    <a:pt x="310" y="1405"/>
                  </a:lnTo>
                  <a:lnTo>
                    <a:pt x="291" y="1371"/>
                  </a:lnTo>
                  <a:lnTo>
                    <a:pt x="261" y="1306"/>
                  </a:lnTo>
                  <a:lnTo>
                    <a:pt x="261" y="1278"/>
                  </a:lnTo>
                  <a:lnTo>
                    <a:pt x="267" y="1246"/>
                  </a:lnTo>
                  <a:lnTo>
                    <a:pt x="288" y="1174"/>
                  </a:lnTo>
                  <a:lnTo>
                    <a:pt x="327" y="1041"/>
                  </a:lnTo>
                  <a:lnTo>
                    <a:pt x="331" y="894"/>
                  </a:lnTo>
                  <a:lnTo>
                    <a:pt x="331" y="855"/>
                  </a:lnTo>
                  <a:lnTo>
                    <a:pt x="331" y="835"/>
                  </a:lnTo>
                  <a:lnTo>
                    <a:pt x="330" y="813"/>
                  </a:lnTo>
                  <a:lnTo>
                    <a:pt x="327" y="745"/>
                  </a:lnTo>
                  <a:lnTo>
                    <a:pt x="305" y="612"/>
                  </a:lnTo>
                  <a:lnTo>
                    <a:pt x="294" y="542"/>
                  </a:lnTo>
                  <a:lnTo>
                    <a:pt x="291" y="510"/>
                  </a:lnTo>
                  <a:lnTo>
                    <a:pt x="290" y="482"/>
                  </a:lnTo>
                  <a:lnTo>
                    <a:pt x="319" y="329"/>
                  </a:lnTo>
                  <a:lnTo>
                    <a:pt x="372" y="185"/>
                  </a:lnTo>
                  <a:lnTo>
                    <a:pt x="455" y="74"/>
                  </a:lnTo>
                  <a:lnTo>
                    <a:pt x="508" y="25"/>
                  </a:lnTo>
                  <a:lnTo>
                    <a:pt x="556" y="0"/>
                  </a:lnTo>
                  <a:lnTo>
                    <a:pt x="584" y="10"/>
                  </a:lnTo>
                  <a:lnTo>
                    <a:pt x="614" y="29"/>
                  </a:lnTo>
                  <a:lnTo>
                    <a:pt x="696" y="75"/>
                  </a:lnTo>
                  <a:lnTo>
                    <a:pt x="725" y="64"/>
                  </a:lnTo>
                  <a:lnTo>
                    <a:pt x="756" y="55"/>
                  </a:lnTo>
                  <a:lnTo>
                    <a:pt x="801" y="87"/>
                  </a:lnTo>
                  <a:lnTo>
                    <a:pt x="852" y="144"/>
                  </a:lnTo>
                  <a:lnTo>
                    <a:pt x="931" y="274"/>
                  </a:lnTo>
                  <a:lnTo>
                    <a:pt x="979" y="420"/>
                  </a:lnTo>
                  <a:lnTo>
                    <a:pt x="1015" y="581"/>
                  </a:lnTo>
                  <a:lnTo>
                    <a:pt x="1058" y="900"/>
                  </a:lnTo>
                  <a:lnTo>
                    <a:pt x="1065" y="1150"/>
                  </a:lnTo>
                  <a:lnTo>
                    <a:pt x="1070" y="1236"/>
                  </a:lnTo>
                  <a:lnTo>
                    <a:pt x="1072" y="1284"/>
                  </a:lnTo>
                  <a:lnTo>
                    <a:pt x="1072" y="1306"/>
                  </a:lnTo>
                  <a:lnTo>
                    <a:pt x="1071" y="1326"/>
                  </a:lnTo>
                  <a:lnTo>
                    <a:pt x="1064" y="1358"/>
                  </a:lnTo>
                  <a:lnTo>
                    <a:pt x="1058" y="1392"/>
                  </a:lnTo>
                  <a:lnTo>
                    <a:pt x="1073" y="1423"/>
                  </a:lnTo>
                  <a:lnTo>
                    <a:pt x="1103" y="1454"/>
                  </a:lnTo>
                  <a:lnTo>
                    <a:pt x="1163" y="1501"/>
                  </a:lnTo>
                  <a:lnTo>
                    <a:pt x="1307" y="1616"/>
                  </a:lnTo>
                  <a:lnTo>
                    <a:pt x="1563" y="2106"/>
                  </a:lnTo>
                  <a:lnTo>
                    <a:pt x="1571" y="2210"/>
                  </a:lnTo>
                  <a:lnTo>
                    <a:pt x="1564" y="2226"/>
                  </a:lnTo>
                  <a:lnTo>
                    <a:pt x="1563" y="2256"/>
                  </a:lnTo>
                  <a:lnTo>
                    <a:pt x="1563" y="2281"/>
                  </a:lnTo>
                  <a:lnTo>
                    <a:pt x="1563" y="2315"/>
                  </a:lnTo>
                  <a:lnTo>
                    <a:pt x="1574" y="2617"/>
                  </a:lnTo>
                  <a:lnTo>
                    <a:pt x="1577" y="2751"/>
                  </a:lnTo>
                  <a:lnTo>
                    <a:pt x="1577" y="2775"/>
                  </a:lnTo>
                  <a:lnTo>
                    <a:pt x="1576" y="2793"/>
                  </a:lnTo>
                  <a:lnTo>
                    <a:pt x="1570" y="2809"/>
                  </a:lnTo>
                  <a:lnTo>
                    <a:pt x="763" y="2821"/>
                  </a:lnTo>
                  <a:lnTo>
                    <a:pt x="366" y="2816"/>
                  </a:lnTo>
                  <a:lnTo>
                    <a:pt x="31" y="2790"/>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1" name="Freeform 6"/>
            <p:cNvSpPr>
              <a:spLocks/>
            </p:cNvSpPr>
            <p:nvPr/>
          </p:nvSpPr>
          <p:spPr bwMode="auto">
            <a:xfrm>
              <a:off x="3800" y="1869"/>
              <a:ext cx="946" cy="925"/>
            </a:xfrm>
            <a:custGeom>
              <a:avLst/>
              <a:gdLst>
                <a:gd name="T0" fmla="*/ 0 w 1891"/>
                <a:gd name="T1" fmla="*/ 0 h 2775"/>
                <a:gd name="T2" fmla="*/ 1 w 1891"/>
                <a:gd name="T3" fmla="*/ 0 h 2775"/>
                <a:gd name="T4" fmla="*/ 1 w 1891"/>
                <a:gd name="T5" fmla="*/ 0 h 2775"/>
                <a:gd name="T6" fmla="*/ 1 w 1891"/>
                <a:gd name="T7" fmla="*/ 0 h 2775"/>
                <a:gd name="T8" fmla="*/ 1 w 1891"/>
                <a:gd name="T9" fmla="*/ 0 h 2775"/>
                <a:gd name="T10" fmla="*/ 1 w 1891"/>
                <a:gd name="T11" fmla="*/ 0 h 2775"/>
                <a:gd name="T12" fmla="*/ 1 w 1891"/>
                <a:gd name="T13" fmla="*/ 0 h 2775"/>
                <a:gd name="T14" fmla="*/ 1 w 1891"/>
                <a:gd name="T15" fmla="*/ 0 h 2775"/>
                <a:gd name="T16" fmla="*/ 1 w 1891"/>
                <a:gd name="T17" fmla="*/ 0 h 2775"/>
                <a:gd name="T18" fmla="*/ 1 w 1891"/>
                <a:gd name="T19" fmla="*/ 0 h 2775"/>
                <a:gd name="T20" fmla="*/ 1 w 1891"/>
                <a:gd name="T21" fmla="*/ 0 h 2775"/>
                <a:gd name="T22" fmla="*/ 1 w 1891"/>
                <a:gd name="T23" fmla="*/ 0 h 2775"/>
                <a:gd name="T24" fmla="*/ 1 w 1891"/>
                <a:gd name="T25" fmla="*/ 0 h 2775"/>
                <a:gd name="T26" fmla="*/ 1 w 1891"/>
                <a:gd name="T27" fmla="*/ 0 h 2775"/>
                <a:gd name="T28" fmla="*/ 1 w 1891"/>
                <a:gd name="T29" fmla="*/ 0 h 2775"/>
                <a:gd name="T30" fmla="*/ 1 w 1891"/>
                <a:gd name="T31" fmla="*/ 0 h 2775"/>
                <a:gd name="T32" fmla="*/ 1 w 1891"/>
                <a:gd name="T33" fmla="*/ 0 h 2775"/>
                <a:gd name="T34" fmla="*/ 1 w 1891"/>
                <a:gd name="T35" fmla="*/ 0 h 2775"/>
                <a:gd name="T36" fmla="*/ 1 w 1891"/>
                <a:gd name="T37" fmla="*/ 0 h 2775"/>
                <a:gd name="T38" fmla="*/ 1 w 1891"/>
                <a:gd name="T39" fmla="*/ 0 h 2775"/>
                <a:gd name="T40" fmla="*/ 1 w 1891"/>
                <a:gd name="T41" fmla="*/ 0 h 2775"/>
                <a:gd name="T42" fmla="*/ 1 w 1891"/>
                <a:gd name="T43" fmla="*/ 0 h 2775"/>
                <a:gd name="T44" fmla="*/ 1 w 1891"/>
                <a:gd name="T45" fmla="*/ 0 h 2775"/>
                <a:gd name="T46" fmla="*/ 1 w 1891"/>
                <a:gd name="T47" fmla="*/ 0 h 2775"/>
                <a:gd name="T48" fmla="*/ 1 w 1891"/>
                <a:gd name="T49" fmla="*/ 0 h 2775"/>
                <a:gd name="T50" fmla="*/ 1 w 1891"/>
                <a:gd name="T51" fmla="*/ 0 h 2775"/>
                <a:gd name="T52" fmla="*/ 1 w 1891"/>
                <a:gd name="T53" fmla="*/ 0 h 2775"/>
                <a:gd name="T54" fmla="*/ 1 w 1891"/>
                <a:gd name="T55" fmla="*/ 0 h 2775"/>
                <a:gd name="T56" fmla="*/ 1 w 1891"/>
                <a:gd name="T57" fmla="*/ 0 h 2775"/>
                <a:gd name="T58" fmla="*/ 1 w 1891"/>
                <a:gd name="T59" fmla="*/ 0 h 2775"/>
                <a:gd name="T60" fmla="*/ 1 w 1891"/>
                <a:gd name="T61" fmla="*/ 0 h 2775"/>
                <a:gd name="T62" fmla="*/ 1 w 1891"/>
                <a:gd name="T63" fmla="*/ 0 h 2775"/>
                <a:gd name="T64" fmla="*/ 1 w 1891"/>
                <a:gd name="T65" fmla="*/ 0 h 2775"/>
                <a:gd name="T66" fmla="*/ 1 w 1891"/>
                <a:gd name="T67" fmla="*/ 0 h 2775"/>
                <a:gd name="T68" fmla="*/ 1 w 1891"/>
                <a:gd name="T69" fmla="*/ 0 h 2775"/>
                <a:gd name="T70" fmla="*/ 1 w 1891"/>
                <a:gd name="T71" fmla="*/ 0 h 2775"/>
                <a:gd name="T72" fmla="*/ 1 w 1891"/>
                <a:gd name="T73" fmla="*/ 0 h 2775"/>
                <a:gd name="T74" fmla="*/ 0 w 1891"/>
                <a:gd name="T75" fmla="*/ 0 h 277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91"/>
                <a:gd name="T115" fmla="*/ 0 h 2775"/>
                <a:gd name="T116" fmla="*/ 1891 w 1891"/>
                <a:gd name="T117" fmla="*/ 2775 h 2775"/>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91" h="2775">
                  <a:moveTo>
                    <a:pt x="0" y="2723"/>
                  </a:moveTo>
                  <a:lnTo>
                    <a:pt x="86" y="1843"/>
                  </a:lnTo>
                  <a:lnTo>
                    <a:pt x="136" y="1713"/>
                  </a:lnTo>
                  <a:lnTo>
                    <a:pt x="212" y="1528"/>
                  </a:lnTo>
                  <a:lnTo>
                    <a:pt x="301" y="1508"/>
                  </a:lnTo>
                  <a:lnTo>
                    <a:pt x="477" y="1473"/>
                  </a:lnTo>
                  <a:lnTo>
                    <a:pt x="562" y="1426"/>
                  </a:lnTo>
                  <a:lnTo>
                    <a:pt x="633" y="1368"/>
                  </a:lnTo>
                  <a:lnTo>
                    <a:pt x="660" y="1209"/>
                  </a:lnTo>
                  <a:lnTo>
                    <a:pt x="575" y="997"/>
                  </a:lnTo>
                  <a:lnTo>
                    <a:pt x="519" y="978"/>
                  </a:lnTo>
                  <a:lnTo>
                    <a:pt x="468" y="748"/>
                  </a:lnTo>
                  <a:lnTo>
                    <a:pt x="503" y="689"/>
                  </a:lnTo>
                  <a:lnTo>
                    <a:pt x="487" y="462"/>
                  </a:lnTo>
                  <a:lnTo>
                    <a:pt x="493" y="249"/>
                  </a:lnTo>
                  <a:lnTo>
                    <a:pt x="554" y="165"/>
                  </a:lnTo>
                  <a:lnTo>
                    <a:pt x="679" y="21"/>
                  </a:lnTo>
                  <a:lnTo>
                    <a:pt x="779" y="0"/>
                  </a:lnTo>
                  <a:lnTo>
                    <a:pt x="910" y="0"/>
                  </a:lnTo>
                  <a:lnTo>
                    <a:pt x="1012" y="58"/>
                  </a:lnTo>
                  <a:lnTo>
                    <a:pt x="1097" y="165"/>
                  </a:lnTo>
                  <a:lnTo>
                    <a:pt x="1154" y="341"/>
                  </a:lnTo>
                  <a:lnTo>
                    <a:pt x="1167" y="496"/>
                  </a:lnTo>
                  <a:lnTo>
                    <a:pt x="1167" y="629"/>
                  </a:lnTo>
                  <a:lnTo>
                    <a:pt x="1220" y="652"/>
                  </a:lnTo>
                  <a:lnTo>
                    <a:pt x="1202" y="865"/>
                  </a:lnTo>
                  <a:lnTo>
                    <a:pt x="1130" y="903"/>
                  </a:lnTo>
                  <a:lnTo>
                    <a:pt x="1112" y="1033"/>
                  </a:lnTo>
                  <a:lnTo>
                    <a:pt x="1086" y="1179"/>
                  </a:lnTo>
                  <a:lnTo>
                    <a:pt x="1104" y="1293"/>
                  </a:lnTo>
                  <a:lnTo>
                    <a:pt x="1197" y="1368"/>
                  </a:lnTo>
                  <a:lnTo>
                    <a:pt x="1321" y="1411"/>
                  </a:lnTo>
                  <a:lnTo>
                    <a:pt x="1497" y="1448"/>
                  </a:lnTo>
                  <a:lnTo>
                    <a:pt x="1620" y="1459"/>
                  </a:lnTo>
                  <a:lnTo>
                    <a:pt x="1687" y="1579"/>
                  </a:lnTo>
                  <a:lnTo>
                    <a:pt x="1738" y="1687"/>
                  </a:lnTo>
                  <a:lnTo>
                    <a:pt x="1891" y="2775"/>
                  </a:lnTo>
                  <a:lnTo>
                    <a:pt x="0" y="2723"/>
                  </a:lnTo>
                  <a:close/>
                </a:path>
              </a:pathLst>
            </a:custGeom>
            <a:solidFill>
              <a:srgbClr val="808080"/>
            </a:solidFill>
            <a:ln w="1588">
              <a:solidFill>
                <a:srgbClr val="919191"/>
              </a:solidFill>
              <a:round/>
              <a:headEnd/>
              <a:tailEnd/>
            </a:ln>
          </p:spPr>
          <p:txBody>
            <a:bodyPr/>
            <a:lstStyle/>
            <a:p>
              <a:endParaRPr lang="en-GB"/>
            </a:p>
          </p:txBody>
        </p:sp>
        <p:sp>
          <p:nvSpPr>
            <p:cNvPr id="19462" name="Freeform 7"/>
            <p:cNvSpPr>
              <a:spLocks/>
            </p:cNvSpPr>
            <p:nvPr/>
          </p:nvSpPr>
          <p:spPr bwMode="auto">
            <a:xfrm>
              <a:off x="1544" y="1762"/>
              <a:ext cx="739" cy="982"/>
            </a:xfrm>
            <a:custGeom>
              <a:avLst/>
              <a:gdLst>
                <a:gd name="T0" fmla="*/ 0 w 1479"/>
                <a:gd name="T1" fmla="*/ 0 h 2946"/>
                <a:gd name="T2" fmla="*/ 0 w 1479"/>
                <a:gd name="T3" fmla="*/ 0 h 2946"/>
                <a:gd name="T4" fmla="*/ 0 w 1479"/>
                <a:gd name="T5" fmla="*/ 0 h 2946"/>
                <a:gd name="T6" fmla="*/ 0 w 1479"/>
                <a:gd name="T7" fmla="*/ 0 h 2946"/>
                <a:gd name="T8" fmla="*/ 0 w 1479"/>
                <a:gd name="T9" fmla="*/ 0 h 2946"/>
                <a:gd name="T10" fmla="*/ 0 w 1479"/>
                <a:gd name="T11" fmla="*/ 0 h 2946"/>
                <a:gd name="T12" fmla="*/ 0 w 1479"/>
                <a:gd name="T13" fmla="*/ 0 h 2946"/>
                <a:gd name="T14" fmla="*/ 0 w 1479"/>
                <a:gd name="T15" fmla="*/ 0 h 2946"/>
                <a:gd name="T16" fmla="*/ 0 w 1479"/>
                <a:gd name="T17" fmla="*/ 0 h 2946"/>
                <a:gd name="T18" fmla="*/ 0 w 1479"/>
                <a:gd name="T19" fmla="*/ 0 h 2946"/>
                <a:gd name="T20" fmla="*/ 0 w 1479"/>
                <a:gd name="T21" fmla="*/ 0 h 2946"/>
                <a:gd name="T22" fmla="*/ 0 w 1479"/>
                <a:gd name="T23" fmla="*/ 0 h 2946"/>
                <a:gd name="T24" fmla="*/ 0 w 1479"/>
                <a:gd name="T25" fmla="*/ 0 h 2946"/>
                <a:gd name="T26" fmla="*/ 0 w 1479"/>
                <a:gd name="T27" fmla="*/ 0 h 2946"/>
                <a:gd name="T28" fmla="*/ 0 w 1479"/>
                <a:gd name="T29" fmla="*/ 0 h 2946"/>
                <a:gd name="T30" fmla="*/ 0 w 1479"/>
                <a:gd name="T31" fmla="*/ 0 h 2946"/>
                <a:gd name="T32" fmla="*/ 0 w 1479"/>
                <a:gd name="T33" fmla="*/ 0 h 2946"/>
                <a:gd name="T34" fmla="*/ 0 w 1479"/>
                <a:gd name="T35" fmla="*/ 0 h 2946"/>
                <a:gd name="T36" fmla="*/ 0 w 1479"/>
                <a:gd name="T37" fmla="*/ 0 h 2946"/>
                <a:gd name="T38" fmla="*/ 0 w 1479"/>
                <a:gd name="T39" fmla="*/ 0 h 2946"/>
                <a:gd name="T40" fmla="*/ 0 w 1479"/>
                <a:gd name="T41" fmla="*/ 0 h 2946"/>
                <a:gd name="T42" fmla="*/ 0 w 1479"/>
                <a:gd name="T43" fmla="*/ 0 h 2946"/>
                <a:gd name="T44" fmla="*/ 0 w 1479"/>
                <a:gd name="T45" fmla="*/ 0 h 2946"/>
                <a:gd name="T46" fmla="*/ 0 w 1479"/>
                <a:gd name="T47" fmla="*/ 0 h 2946"/>
                <a:gd name="T48" fmla="*/ 0 w 1479"/>
                <a:gd name="T49" fmla="*/ 0 h 2946"/>
                <a:gd name="T50" fmla="*/ 0 w 1479"/>
                <a:gd name="T51" fmla="*/ 0 h 2946"/>
                <a:gd name="T52" fmla="*/ 0 w 1479"/>
                <a:gd name="T53" fmla="*/ 0 h 2946"/>
                <a:gd name="T54" fmla="*/ 0 w 1479"/>
                <a:gd name="T55" fmla="*/ 0 h 2946"/>
                <a:gd name="T56" fmla="*/ 0 w 1479"/>
                <a:gd name="T57" fmla="*/ 0 h 2946"/>
                <a:gd name="T58" fmla="*/ 0 w 1479"/>
                <a:gd name="T59" fmla="*/ 0 h 2946"/>
                <a:gd name="T60" fmla="*/ 0 w 1479"/>
                <a:gd name="T61" fmla="*/ 0 h 2946"/>
                <a:gd name="T62" fmla="*/ 0 w 1479"/>
                <a:gd name="T63" fmla="*/ 0 h 2946"/>
                <a:gd name="T64" fmla="*/ 0 w 1479"/>
                <a:gd name="T65" fmla="*/ 0 h 2946"/>
                <a:gd name="T66" fmla="*/ 0 w 1479"/>
                <a:gd name="T67" fmla="*/ 0 h 2946"/>
                <a:gd name="T68" fmla="*/ 0 w 1479"/>
                <a:gd name="T69" fmla="*/ 0 h 2946"/>
                <a:gd name="T70" fmla="*/ 0 w 1479"/>
                <a:gd name="T71" fmla="*/ 0 h 2946"/>
                <a:gd name="T72" fmla="*/ 0 w 1479"/>
                <a:gd name="T73" fmla="*/ 0 h 2946"/>
                <a:gd name="T74" fmla="*/ 0 w 1479"/>
                <a:gd name="T75" fmla="*/ 0 h 2946"/>
                <a:gd name="T76" fmla="*/ 0 w 1479"/>
                <a:gd name="T77" fmla="*/ 0 h 29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79"/>
                <a:gd name="T118" fmla="*/ 0 h 2946"/>
                <a:gd name="T119" fmla="*/ 1479 w 1479"/>
                <a:gd name="T120" fmla="*/ 2946 h 29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79" h="2946">
                  <a:moveTo>
                    <a:pt x="0" y="2946"/>
                  </a:moveTo>
                  <a:lnTo>
                    <a:pt x="20" y="1832"/>
                  </a:lnTo>
                  <a:lnTo>
                    <a:pt x="78" y="1502"/>
                  </a:lnTo>
                  <a:lnTo>
                    <a:pt x="195" y="1349"/>
                  </a:lnTo>
                  <a:lnTo>
                    <a:pt x="344" y="1324"/>
                  </a:lnTo>
                  <a:lnTo>
                    <a:pt x="474" y="1275"/>
                  </a:lnTo>
                  <a:lnTo>
                    <a:pt x="528" y="1167"/>
                  </a:lnTo>
                  <a:lnTo>
                    <a:pt x="532" y="1005"/>
                  </a:lnTo>
                  <a:lnTo>
                    <a:pt x="480" y="917"/>
                  </a:lnTo>
                  <a:lnTo>
                    <a:pt x="480" y="865"/>
                  </a:lnTo>
                  <a:lnTo>
                    <a:pt x="436" y="798"/>
                  </a:lnTo>
                  <a:lnTo>
                    <a:pt x="398" y="660"/>
                  </a:lnTo>
                  <a:lnTo>
                    <a:pt x="405" y="635"/>
                  </a:lnTo>
                  <a:lnTo>
                    <a:pt x="367" y="527"/>
                  </a:lnTo>
                  <a:lnTo>
                    <a:pt x="405" y="309"/>
                  </a:lnTo>
                  <a:lnTo>
                    <a:pt x="488" y="206"/>
                  </a:lnTo>
                  <a:lnTo>
                    <a:pt x="584" y="63"/>
                  </a:lnTo>
                  <a:lnTo>
                    <a:pt x="774" y="0"/>
                  </a:lnTo>
                  <a:lnTo>
                    <a:pt x="919" y="108"/>
                  </a:lnTo>
                  <a:lnTo>
                    <a:pt x="971" y="195"/>
                  </a:lnTo>
                  <a:lnTo>
                    <a:pt x="1054" y="238"/>
                  </a:lnTo>
                  <a:lnTo>
                    <a:pt x="1054" y="336"/>
                  </a:lnTo>
                  <a:lnTo>
                    <a:pt x="1063" y="391"/>
                  </a:lnTo>
                  <a:lnTo>
                    <a:pt x="1124" y="499"/>
                  </a:lnTo>
                  <a:lnTo>
                    <a:pt x="1075" y="651"/>
                  </a:lnTo>
                  <a:lnTo>
                    <a:pt x="1083" y="759"/>
                  </a:lnTo>
                  <a:lnTo>
                    <a:pt x="1038" y="865"/>
                  </a:lnTo>
                  <a:lnTo>
                    <a:pt x="1002" y="897"/>
                  </a:lnTo>
                  <a:lnTo>
                    <a:pt x="1002" y="949"/>
                  </a:lnTo>
                  <a:lnTo>
                    <a:pt x="957" y="1070"/>
                  </a:lnTo>
                  <a:lnTo>
                    <a:pt x="926" y="1167"/>
                  </a:lnTo>
                  <a:lnTo>
                    <a:pt x="1018" y="1275"/>
                  </a:lnTo>
                  <a:lnTo>
                    <a:pt x="1175" y="1380"/>
                  </a:lnTo>
                  <a:lnTo>
                    <a:pt x="1340" y="1489"/>
                  </a:lnTo>
                  <a:lnTo>
                    <a:pt x="1416" y="1617"/>
                  </a:lnTo>
                  <a:lnTo>
                    <a:pt x="1447" y="1789"/>
                  </a:lnTo>
                  <a:lnTo>
                    <a:pt x="1470" y="2052"/>
                  </a:lnTo>
                  <a:lnTo>
                    <a:pt x="1479" y="2817"/>
                  </a:lnTo>
                  <a:lnTo>
                    <a:pt x="0" y="2946"/>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3" name="Freeform 8"/>
            <p:cNvSpPr>
              <a:spLocks/>
            </p:cNvSpPr>
            <p:nvPr/>
          </p:nvSpPr>
          <p:spPr bwMode="auto">
            <a:xfrm>
              <a:off x="2100" y="1704"/>
              <a:ext cx="789" cy="1031"/>
            </a:xfrm>
            <a:custGeom>
              <a:avLst/>
              <a:gdLst>
                <a:gd name="T0" fmla="*/ 1 w 1577"/>
                <a:gd name="T1" fmla="*/ 0 h 3093"/>
                <a:gd name="T2" fmla="*/ 0 w 1577"/>
                <a:gd name="T3" fmla="*/ 0 h 3093"/>
                <a:gd name="T4" fmla="*/ 1 w 1577"/>
                <a:gd name="T5" fmla="*/ 0 h 3093"/>
                <a:gd name="T6" fmla="*/ 1 w 1577"/>
                <a:gd name="T7" fmla="*/ 0 h 3093"/>
                <a:gd name="T8" fmla="*/ 1 w 1577"/>
                <a:gd name="T9" fmla="*/ 0 h 3093"/>
                <a:gd name="T10" fmla="*/ 1 w 1577"/>
                <a:gd name="T11" fmla="*/ 0 h 3093"/>
                <a:gd name="T12" fmla="*/ 1 w 1577"/>
                <a:gd name="T13" fmla="*/ 0 h 3093"/>
                <a:gd name="T14" fmla="*/ 1 w 1577"/>
                <a:gd name="T15" fmla="*/ 0 h 3093"/>
                <a:gd name="T16" fmla="*/ 1 w 1577"/>
                <a:gd name="T17" fmla="*/ 0 h 3093"/>
                <a:gd name="T18" fmla="*/ 1 w 1577"/>
                <a:gd name="T19" fmla="*/ 0 h 3093"/>
                <a:gd name="T20" fmla="*/ 1 w 1577"/>
                <a:gd name="T21" fmla="*/ 0 h 3093"/>
                <a:gd name="T22" fmla="*/ 1 w 1577"/>
                <a:gd name="T23" fmla="*/ 0 h 3093"/>
                <a:gd name="T24" fmla="*/ 1 w 1577"/>
                <a:gd name="T25" fmla="*/ 0 h 3093"/>
                <a:gd name="T26" fmla="*/ 1 w 1577"/>
                <a:gd name="T27" fmla="*/ 0 h 3093"/>
                <a:gd name="T28" fmla="*/ 1 w 1577"/>
                <a:gd name="T29" fmla="*/ 0 h 3093"/>
                <a:gd name="T30" fmla="*/ 1 w 1577"/>
                <a:gd name="T31" fmla="*/ 0 h 3093"/>
                <a:gd name="T32" fmla="*/ 1 w 1577"/>
                <a:gd name="T33" fmla="*/ 0 h 3093"/>
                <a:gd name="T34" fmla="*/ 1 w 1577"/>
                <a:gd name="T35" fmla="*/ 0 h 3093"/>
                <a:gd name="T36" fmla="*/ 1 w 1577"/>
                <a:gd name="T37" fmla="*/ 0 h 3093"/>
                <a:gd name="T38" fmla="*/ 1 w 1577"/>
                <a:gd name="T39" fmla="*/ 0 h 3093"/>
                <a:gd name="T40" fmla="*/ 1 w 1577"/>
                <a:gd name="T41" fmla="*/ 0 h 3093"/>
                <a:gd name="T42" fmla="*/ 1 w 1577"/>
                <a:gd name="T43" fmla="*/ 0 h 3093"/>
                <a:gd name="T44" fmla="*/ 1 w 1577"/>
                <a:gd name="T45" fmla="*/ 0 h 3093"/>
                <a:gd name="T46" fmla="*/ 1 w 1577"/>
                <a:gd name="T47" fmla="*/ 0 h 3093"/>
                <a:gd name="T48" fmla="*/ 1 w 1577"/>
                <a:gd name="T49" fmla="*/ 0 h 3093"/>
                <a:gd name="T50" fmla="*/ 1 w 1577"/>
                <a:gd name="T51" fmla="*/ 0 h 3093"/>
                <a:gd name="T52" fmla="*/ 1 w 1577"/>
                <a:gd name="T53" fmla="*/ 0 h 3093"/>
                <a:gd name="T54" fmla="*/ 1 w 1577"/>
                <a:gd name="T55" fmla="*/ 0 h 3093"/>
                <a:gd name="T56" fmla="*/ 1 w 1577"/>
                <a:gd name="T57" fmla="*/ 0 h 3093"/>
                <a:gd name="T58" fmla="*/ 1 w 1577"/>
                <a:gd name="T59" fmla="*/ 0 h 3093"/>
                <a:gd name="T60" fmla="*/ 1 w 1577"/>
                <a:gd name="T61" fmla="*/ 0 h 3093"/>
                <a:gd name="T62" fmla="*/ 1 w 1577"/>
                <a:gd name="T63" fmla="*/ 0 h 3093"/>
                <a:gd name="T64" fmla="*/ 1 w 1577"/>
                <a:gd name="T65" fmla="*/ 0 h 3093"/>
                <a:gd name="T66" fmla="*/ 1 w 1577"/>
                <a:gd name="T67" fmla="*/ 0 h 30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3093"/>
                <a:gd name="T104" fmla="*/ 1577 w 1577"/>
                <a:gd name="T105" fmla="*/ 3093 h 309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3093">
                  <a:moveTo>
                    <a:pt x="31" y="3059"/>
                  </a:moveTo>
                  <a:lnTo>
                    <a:pt x="17" y="3023"/>
                  </a:lnTo>
                  <a:lnTo>
                    <a:pt x="7" y="2927"/>
                  </a:lnTo>
                  <a:lnTo>
                    <a:pt x="0" y="2628"/>
                  </a:lnTo>
                  <a:lnTo>
                    <a:pt x="14" y="2128"/>
                  </a:lnTo>
                  <a:lnTo>
                    <a:pt x="31" y="2008"/>
                  </a:lnTo>
                  <a:lnTo>
                    <a:pt x="60" y="1898"/>
                  </a:lnTo>
                  <a:lnTo>
                    <a:pt x="188" y="1667"/>
                  </a:lnTo>
                  <a:lnTo>
                    <a:pt x="260" y="1627"/>
                  </a:lnTo>
                  <a:lnTo>
                    <a:pt x="300" y="1604"/>
                  </a:lnTo>
                  <a:lnTo>
                    <a:pt x="319" y="1573"/>
                  </a:lnTo>
                  <a:lnTo>
                    <a:pt x="310" y="1541"/>
                  </a:lnTo>
                  <a:lnTo>
                    <a:pt x="291" y="1504"/>
                  </a:lnTo>
                  <a:lnTo>
                    <a:pt x="261" y="1432"/>
                  </a:lnTo>
                  <a:lnTo>
                    <a:pt x="261" y="1401"/>
                  </a:lnTo>
                  <a:lnTo>
                    <a:pt x="268" y="1365"/>
                  </a:lnTo>
                  <a:lnTo>
                    <a:pt x="288" y="1287"/>
                  </a:lnTo>
                  <a:lnTo>
                    <a:pt x="327" y="1143"/>
                  </a:lnTo>
                  <a:lnTo>
                    <a:pt x="331" y="981"/>
                  </a:lnTo>
                  <a:lnTo>
                    <a:pt x="331" y="938"/>
                  </a:lnTo>
                  <a:lnTo>
                    <a:pt x="331" y="916"/>
                  </a:lnTo>
                  <a:lnTo>
                    <a:pt x="330" y="893"/>
                  </a:lnTo>
                  <a:lnTo>
                    <a:pt x="327" y="818"/>
                  </a:lnTo>
                  <a:lnTo>
                    <a:pt x="305" y="672"/>
                  </a:lnTo>
                  <a:lnTo>
                    <a:pt x="294" y="595"/>
                  </a:lnTo>
                  <a:lnTo>
                    <a:pt x="291" y="561"/>
                  </a:lnTo>
                  <a:lnTo>
                    <a:pt x="290" y="529"/>
                  </a:lnTo>
                  <a:lnTo>
                    <a:pt x="319" y="361"/>
                  </a:lnTo>
                  <a:lnTo>
                    <a:pt x="372" y="204"/>
                  </a:lnTo>
                  <a:lnTo>
                    <a:pt x="455" y="83"/>
                  </a:lnTo>
                  <a:lnTo>
                    <a:pt x="508" y="29"/>
                  </a:lnTo>
                  <a:lnTo>
                    <a:pt x="556" y="0"/>
                  </a:lnTo>
                  <a:lnTo>
                    <a:pt x="584" y="10"/>
                  </a:lnTo>
                  <a:lnTo>
                    <a:pt x="614" y="32"/>
                  </a:lnTo>
                  <a:lnTo>
                    <a:pt x="653" y="60"/>
                  </a:lnTo>
                  <a:lnTo>
                    <a:pt x="696" y="83"/>
                  </a:lnTo>
                  <a:lnTo>
                    <a:pt x="726" y="71"/>
                  </a:lnTo>
                  <a:lnTo>
                    <a:pt x="756" y="61"/>
                  </a:lnTo>
                  <a:lnTo>
                    <a:pt x="801" y="96"/>
                  </a:lnTo>
                  <a:lnTo>
                    <a:pt x="852" y="159"/>
                  </a:lnTo>
                  <a:lnTo>
                    <a:pt x="931" y="302"/>
                  </a:lnTo>
                  <a:lnTo>
                    <a:pt x="979" y="463"/>
                  </a:lnTo>
                  <a:lnTo>
                    <a:pt x="1015" y="637"/>
                  </a:lnTo>
                  <a:lnTo>
                    <a:pt x="1058" y="987"/>
                  </a:lnTo>
                  <a:lnTo>
                    <a:pt x="1065" y="1261"/>
                  </a:lnTo>
                  <a:lnTo>
                    <a:pt x="1070" y="1357"/>
                  </a:lnTo>
                  <a:lnTo>
                    <a:pt x="1072" y="1407"/>
                  </a:lnTo>
                  <a:lnTo>
                    <a:pt x="1072" y="1430"/>
                  </a:lnTo>
                  <a:lnTo>
                    <a:pt x="1071" y="1453"/>
                  </a:lnTo>
                  <a:lnTo>
                    <a:pt x="1064" y="1488"/>
                  </a:lnTo>
                  <a:lnTo>
                    <a:pt x="1058" y="1527"/>
                  </a:lnTo>
                  <a:lnTo>
                    <a:pt x="1103" y="1595"/>
                  </a:lnTo>
                  <a:lnTo>
                    <a:pt x="1163" y="1645"/>
                  </a:lnTo>
                  <a:lnTo>
                    <a:pt x="1307" y="1773"/>
                  </a:lnTo>
                  <a:lnTo>
                    <a:pt x="1563" y="2308"/>
                  </a:lnTo>
                  <a:lnTo>
                    <a:pt x="1571" y="2422"/>
                  </a:lnTo>
                  <a:lnTo>
                    <a:pt x="1564" y="2440"/>
                  </a:lnTo>
                  <a:lnTo>
                    <a:pt x="1563" y="2473"/>
                  </a:lnTo>
                  <a:lnTo>
                    <a:pt x="1563" y="2499"/>
                  </a:lnTo>
                  <a:lnTo>
                    <a:pt x="1563" y="2516"/>
                  </a:lnTo>
                  <a:lnTo>
                    <a:pt x="1563" y="2538"/>
                  </a:lnTo>
                  <a:lnTo>
                    <a:pt x="1574" y="2869"/>
                  </a:lnTo>
                  <a:lnTo>
                    <a:pt x="1577" y="3016"/>
                  </a:lnTo>
                  <a:lnTo>
                    <a:pt x="1577" y="3041"/>
                  </a:lnTo>
                  <a:lnTo>
                    <a:pt x="1576" y="3061"/>
                  </a:lnTo>
                  <a:lnTo>
                    <a:pt x="1570" y="3080"/>
                  </a:lnTo>
                  <a:lnTo>
                    <a:pt x="763" y="3093"/>
                  </a:lnTo>
                  <a:lnTo>
                    <a:pt x="366" y="3088"/>
                  </a:lnTo>
                  <a:lnTo>
                    <a:pt x="31" y="3059"/>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4" name="Freeform 9"/>
            <p:cNvSpPr>
              <a:spLocks/>
            </p:cNvSpPr>
            <p:nvPr/>
          </p:nvSpPr>
          <p:spPr bwMode="auto">
            <a:xfrm rot="-2660175">
              <a:off x="2627" y="1712"/>
              <a:ext cx="812" cy="969"/>
            </a:xfrm>
            <a:custGeom>
              <a:avLst/>
              <a:gdLst>
                <a:gd name="T0" fmla="*/ 1 w 1623"/>
                <a:gd name="T1" fmla="*/ 0 h 2907"/>
                <a:gd name="T2" fmla="*/ 1 w 1623"/>
                <a:gd name="T3" fmla="*/ 0 h 2907"/>
                <a:gd name="T4" fmla="*/ 1 w 1623"/>
                <a:gd name="T5" fmla="*/ 0 h 2907"/>
                <a:gd name="T6" fmla="*/ 1 w 1623"/>
                <a:gd name="T7" fmla="*/ 0 h 2907"/>
                <a:gd name="T8" fmla="*/ 1 w 1623"/>
                <a:gd name="T9" fmla="*/ 0 h 2907"/>
                <a:gd name="T10" fmla="*/ 1 w 1623"/>
                <a:gd name="T11" fmla="*/ 0 h 2907"/>
                <a:gd name="T12" fmla="*/ 1 w 1623"/>
                <a:gd name="T13" fmla="*/ 0 h 2907"/>
                <a:gd name="T14" fmla="*/ 1 w 1623"/>
                <a:gd name="T15" fmla="*/ 0 h 2907"/>
                <a:gd name="T16" fmla="*/ 1 w 1623"/>
                <a:gd name="T17" fmla="*/ 0 h 2907"/>
                <a:gd name="T18" fmla="*/ 1 w 1623"/>
                <a:gd name="T19" fmla="*/ 0 h 2907"/>
                <a:gd name="T20" fmla="*/ 1 w 1623"/>
                <a:gd name="T21" fmla="*/ 0 h 2907"/>
                <a:gd name="T22" fmla="*/ 1 w 1623"/>
                <a:gd name="T23" fmla="*/ 0 h 2907"/>
                <a:gd name="T24" fmla="*/ 1 w 1623"/>
                <a:gd name="T25" fmla="*/ 0 h 2907"/>
                <a:gd name="T26" fmla="*/ 1 w 1623"/>
                <a:gd name="T27" fmla="*/ 0 h 2907"/>
                <a:gd name="T28" fmla="*/ 1 w 1623"/>
                <a:gd name="T29" fmla="*/ 0 h 2907"/>
                <a:gd name="T30" fmla="*/ 1 w 1623"/>
                <a:gd name="T31" fmla="*/ 0 h 2907"/>
                <a:gd name="T32" fmla="*/ 1 w 1623"/>
                <a:gd name="T33" fmla="*/ 0 h 2907"/>
                <a:gd name="T34" fmla="*/ 1 w 1623"/>
                <a:gd name="T35" fmla="*/ 0 h 2907"/>
                <a:gd name="T36" fmla="*/ 1 w 1623"/>
                <a:gd name="T37" fmla="*/ 0 h 2907"/>
                <a:gd name="T38" fmla="*/ 1 w 1623"/>
                <a:gd name="T39" fmla="*/ 0 h 2907"/>
                <a:gd name="T40" fmla="*/ 1 w 1623"/>
                <a:gd name="T41" fmla="*/ 0 h 2907"/>
                <a:gd name="T42" fmla="*/ 1 w 1623"/>
                <a:gd name="T43" fmla="*/ 0 h 2907"/>
                <a:gd name="T44" fmla="*/ 1 w 1623"/>
                <a:gd name="T45" fmla="*/ 0 h 2907"/>
                <a:gd name="T46" fmla="*/ 1 w 1623"/>
                <a:gd name="T47" fmla="*/ 0 h 2907"/>
                <a:gd name="T48" fmla="*/ 1 w 1623"/>
                <a:gd name="T49" fmla="*/ 0 h 2907"/>
                <a:gd name="T50" fmla="*/ 1 w 1623"/>
                <a:gd name="T51" fmla="*/ 0 h 2907"/>
                <a:gd name="T52" fmla="*/ 1 w 1623"/>
                <a:gd name="T53" fmla="*/ 0 h 2907"/>
                <a:gd name="T54" fmla="*/ 1 w 1623"/>
                <a:gd name="T55" fmla="*/ 0 h 2907"/>
                <a:gd name="T56" fmla="*/ 1 w 1623"/>
                <a:gd name="T57" fmla="*/ 0 h 2907"/>
                <a:gd name="T58" fmla="*/ 1 w 1623"/>
                <a:gd name="T59" fmla="*/ 0 h 2907"/>
                <a:gd name="T60" fmla="*/ 1 w 1623"/>
                <a:gd name="T61" fmla="*/ 0 h 2907"/>
                <a:gd name="T62" fmla="*/ 1 w 1623"/>
                <a:gd name="T63" fmla="*/ 0 h 2907"/>
                <a:gd name="T64" fmla="*/ 1 w 1623"/>
                <a:gd name="T65" fmla="*/ 0 h 2907"/>
                <a:gd name="T66" fmla="*/ 1 w 1623"/>
                <a:gd name="T67" fmla="*/ 0 h 2907"/>
                <a:gd name="T68" fmla="*/ 1 w 1623"/>
                <a:gd name="T69" fmla="*/ 0 h 2907"/>
                <a:gd name="T70" fmla="*/ 1 w 1623"/>
                <a:gd name="T71" fmla="*/ 0 h 2907"/>
                <a:gd name="T72" fmla="*/ 1 w 1623"/>
                <a:gd name="T73" fmla="*/ 0 h 2907"/>
                <a:gd name="T74" fmla="*/ 1 w 1623"/>
                <a:gd name="T75" fmla="*/ 0 h 2907"/>
                <a:gd name="T76" fmla="*/ 0 w 1623"/>
                <a:gd name="T77" fmla="*/ 0 h 2907"/>
                <a:gd name="T78" fmla="*/ 1 w 1623"/>
                <a:gd name="T79" fmla="*/ 0 h 2907"/>
                <a:gd name="T80" fmla="*/ 1 w 1623"/>
                <a:gd name="T81" fmla="*/ 0 h 2907"/>
                <a:gd name="T82" fmla="*/ 1 w 1623"/>
                <a:gd name="T83" fmla="*/ 0 h 290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23"/>
                <a:gd name="T127" fmla="*/ 0 h 2907"/>
                <a:gd name="T128" fmla="*/ 1623 w 1623"/>
                <a:gd name="T129" fmla="*/ 2907 h 290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23" h="2907">
                  <a:moveTo>
                    <a:pt x="1538" y="2864"/>
                  </a:moveTo>
                  <a:lnTo>
                    <a:pt x="1570" y="2852"/>
                  </a:lnTo>
                  <a:lnTo>
                    <a:pt x="1595" y="2816"/>
                  </a:lnTo>
                  <a:lnTo>
                    <a:pt x="1620" y="2688"/>
                  </a:lnTo>
                  <a:lnTo>
                    <a:pt x="1623" y="2604"/>
                  </a:lnTo>
                  <a:lnTo>
                    <a:pt x="1623" y="2558"/>
                  </a:lnTo>
                  <a:lnTo>
                    <a:pt x="1621" y="2506"/>
                  </a:lnTo>
                  <a:lnTo>
                    <a:pt x="1601" y="2289"/>
                  </a:lnTo>
                  <a:lnTo>
                    <a:pt x="1522" y="1849"/>
                  </a:lnTo>
                  <a:lnTo>
                    <a:pt x="1475" y="1668"/>
                  </a:lnTo>
                  <a:lnTo>
                    <a:pt x="1427" y="1542"/>
                  </a:lnTo>
                  <a:lnTo>
                    <a:pt x="1372" y="1499"/>
                  </a:lnTo>
                  <a:lnTo>
                    <a:pt x="1308" y="1470"/>
                  </a:lnTo>
                  <a:lnTo>
                    <a:pt x="1128" y="1365"/>
                  </a:lnTo>
                  <a:lnTo>
                    <a:pt x="1022" y="1305"/>
                  </a:lnTo>
                  <a:lnTo>
                    <a:pt x="966" y="1266"/>
                  </a:lnTo>
                  <a:lnTo>
                    <a:pt x="927" y="1219"/>
                  </a:lnTo>
                  <a:lnTo>
                    <a:pt x="913" y="1131"/>
                  </a:lnTo>
                  <a:lnTo>
                    <a:pt x="913" y="1109"/>
                  </a:lnTo>
                  <a:lnTo>
                    <a:pt x="913" y="1083"/>
                  </a:lnTo>
                  <a:lnTo>
                    <a:pt x="922" y="1040"/>
                  </a:lnTo>
                  <a:lnTo>
                    <a:pt x="947" y="940"/>
                  </a:lnTo>
                  <a:lnTo>
                    <a:pt x="1012" y="869"/>
                  </a:lnTo>
                  <a:lnTo>
                    <a:pt x="1034" y="758"/>
                  </a:lnTo>
                  <a:lnTo>
                    <a:pt x="1047" y="640"/>
                  </a:lnTo>
                  <a:lnTo>
                    <a:pt x="1043" y="615"/>
                  </a:lnTo>
                  <a:lnTo>
                    <a:pt x="1032" y="596"/>
                  </a:lnTo>
                  <a:lnTo>
                    <a:pt x="1016" y="549"/>
                  </a:lnTo>
                  <a:lnTo>
                    <a:pt x="1016" y="481"/>
                  </a:lnTo>
                  <a:lnTo>
                    <a:pt x="1012" y="393"/>
                  </a:lnTo>
                  <a:lnTo>
                    <a:pt x="984" y="241"/>
                  </a:lnTo>
                  <a:lnTo>
                    <a:pt x="909" y="133"/>
                  </a:lnTo>
                  <a:lnTo>
                    <a:pt x="817" y="52"/>
                  </a:lnTo>
                  <a:lnTo>
                    <a:pt x="725" y="17"/>
                  </a:lnTo>
                  <a:lnTo>
                    <a:pt x="630" y="0"/>
                  </a:lnTo>
                  <a:lnTo>
                    <a:pt x="614" y="1"/>
                  </a:lnTo>
                  <a:lnTo>
                    <a:pt x="595" y="8"/>
                  </a:lnTo>
                  <a:lnTo>
                    <a:pt x="553" y="36"/>
                  </a:lnTo>
                  <a:lnTo>
                    <a:pt x="480" y="99"/>
                  </a:lnTo>
                  <a:lnTo>
                    <a:pt x="446" y="192"/>
                  </a:lnTo>
                  <a:lnTo>
                    <a:pt x="418" y="299"/>
                  </a:lnTo>
                  <a:lnTo>
                    <a:pt x="412" y="352"/>
                  </a:lnTo>
                  <a:lnTo>
                    <a:pt x="416" y="433"/>
                  </a:lnTo>
                  <a:lnTo>
                    <a:pt x="421" y="515"/>
                  </a:lnTo>
                  <a:lnTo>
                    <a:pt x="422" y="549"/>
                  </a:lnTo>
                  <a:lnTo>
                    <a:pt x="422" y="576"/>
                  </a:lnTo>
                  <a:lnTo>
                    <a:pt x="409" y="596"/>
                  </a:lnTo>
                  <a:lnTo>
                    <a:pt x="400" y="602"/>
                  </a:lnTo>
                  <a:lnTo>
                    <a:pt x="395" y="618"/>
                  </a:lnTo>
                  <a:lnTo>
                    <a:pt x="420" y="830"/>
                  </a:lnTo>
                  <a:lnTo>
                    <a:pt x="453" y="887"/>
                  </a:lnTo>
                  <a:lnTo>
                    <a:pt x="488" y="927"/>
                  </a:lnTo>
                  <a:lnTo>
                    <a:pt x="525" y="1015"/>
                  </a:lnTo>
                  <a:lnTo>
                    <a:pt x="535" y="1035"/>
                  </a:lnTo>
                  <a:lnTo>
                    <a:pt x="542" y="1123"/>
                  </a:lnTo>
                  <a:lnTo>
                    <a:pt x="542" y="1203"/>
                  </a:lnTo>
                  <a:lnTo>
                    <a:pt x="507" y="1236"/>
                  </a:lnTo>
                  <a:lnTo>
                    <a:pt x="445" y="1266"/>
                  </a:lnTo>
                  <a:lnTo>
                    <a:pt x="418" y="1274"/>
                  </a:lnTo>
                  <a:lnTo>
                    <a:pt x="398" y="1274"/>
                  </a:lnTo>
                  <a:lnTo>
                    <a:pt x="377" y="1274"/>
                  </a:lnTo>
                  <a:lnTo>
                    <a:pt x="338" y="1272"/>
                  </a:lnTo>
                  <a:lnTo>
                    <a:pt x="322" y="1272"/>
                  </a:lnTo>
                  <a:lnTo>
                    <a:pt x="307" y="1272"/>
                  </a:lnTo>
                  <a:lnTo>
                    <a:pt x="292" y="1272"/>
                  </a:lnTo>
                  <a:lnTo>
                    <a:pt x="270" y="1272"/>
                  </a:lnTo>
                  <a:lnTo>
                    <a:pt x="214" y="1262"/>
                  </a:lnTo>
                  <a:lnTo>
                    <a:pt x="159" y="1255"/>
                  </a:lnTo>
                  <a:lnTo>
                    <a:pt x="137" y="1253"/>
                  </a:lnTo>
                  <a:lnTo>
                    <a:pt x="118" y="1255"/>
                  </a:lnTo>
                  <a:lnTo>
                    <a:pt x="108" y="1284"/>
                  </a:lnTo>
                  <a:lnTo>
                    <a:pt x="103" y="1344"/>
                  </a:lnTo>
                  <a:lnTo>
                    <a:pt x="89" y="1448"/>
                  </a:lnTo>
                  <a:lnTo>
                    <a:pt x="60" y="1532"/>
                  </a:lnTo>
                  <a:lnTo>
                    <a:pt x="42" y="1626"/>
                  </a:lnTo>
                  <a:lnTo>
                    <a:pt x="4" y="2101"/>
                  </a:lnTo>
                  <a:lnTo>
                    <a:pt x="0" y="2553"/>
                  </a:lnTo>
                  <a:lnTo>
                    <a:pt x="0" y="2780"/>
                  </a:lnTo>
                  <a:lnTo>
                    <a:pt x="4" y="2880"/>
                  </a:lnTo>
                  <a:lnTo>
                    <a:pt x="305" y="2903"/>
                  </a:lnTo>
                  <a:lnTo>
                    <a:pt x="477" y="2907"/>
                  </a:lnTo>
                  <a:lnTo>
                    <a:pt x="568" y="2907"/>
                  </a:lnTo>
                  <a:lnTo>
                    <a:pt x="615" y="2907"/>
                  </a:lnTo>
                  <a:lnTo>
                    <a:pt x="664" y="2907"/>
                  </a:lnTo>
                  <a:lnTo>
                    <a:pt x="1538" y="2864"/>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5" name="Freeform 10"/>
            <p:cNvSpPr>
              <a:spLocks/>
            </p:cNvSpPr>
            <p:nvPr/>
          </p:nvSpPr>
          <p:spPr bwMode="auto">
            <a:xfrm>
              <a:off x="1546" y="1992"/>
              <a:ext cx="820" cy="1005"/>
            </a:xfrm>
            <a:custGeom>
              <a:avLst/>
              <a:gdLst>
                <a:gd name="T0" fmla="*/ 1 w 1639"/>
                <a:gd name="T1" fmla="*/ 0 h 3014"/>
                <a:gd name="T2" fmla="*/ 1 w 1639"/>
                <a:gd name="T3" fmla="*/ 0 h 3014"/>
                <a:gd name="T4" fmla="*/ 0 w 1639"/>
                <a:gd name="T5" fmla="*/ 0 h 3014"/>
                <a:gd name="T6" fmla="*/ 1 w 1639"/>
                <a:gd name="T7" fmla="*/ 0 h 3014"/>
                <a:gd name="T8" fmla="*/ 1 w 1639"/>
                <a:gd name="T9" fmla="*/ 0 h 3014"/>
                <a:gd name="T10" fmla="*/ 1 w 1639"/>
                <a:gd name="T11" fmla="*/ 0 h 3014"/>
                <a:gd name="T12" fmla="*/ 1 w 1639"/>
                <a:gd name="T13" fmla="*/ 0 h 3014"/>
                <a:gd name="T14" fmla="*/ 1 w 1639"/>
                <a:gd name="T15" fmla="*/ 0 h 3014"/>
                <a:gd name="T16" fmla="*/ 1 w 1639"/>
                <a:gd name="T17" fmla="*/ 0 h 3014"/>
                <a:gd name="T18" fmla="*/ 1 w 1639"/>
                <a:gd name="T19" fmla="*/ 0 h 3014"/>
                <a:gd name="T20" fmla="*/ 1 w 1639"/>
                <a:gd name="T21" fmla="*/ 0 h 3014"/>
                <a:gd name="T22" fmla="*/ 1 w 1639"/>
                <a:gd name="T23" fmla="*/ 0 h 3014"/>
                <a:gd name="T24" fmla="*/ 1 w 1639"/>
                <a:gd name="T25" fmla="*/ 0 h 3014"/>
                <a:gd name="T26" fmla="*/ 1 w 1639"/>
                <a:gd name="T27" fmla="*/ 0 h 3014"/>
                <a:gd name="T28" fmla="*/ 1 w 1639"/>
                <a:gd name="T29" fmla="*/ 0 h 3014"/>
                <a:gd name="T30" fmla="*/ 1 w 1639"/>
                <a:gd name="T31" fmla="*/ 0 h 3014"/>
                <a:gd name="T32" fmla="*/ 1 w 1639"/>
                <a:gd name="T33" fmla="*/ 0 h 3014"/>
                <a:gd name="T34" fmla="*/ 1 w 1639"/>
                <a:gd name="T35" fmla="*/ 0 h 3014"/>
                <a:gd name="T36" fmla="*/ 1 w 1639"/>
                <a:gd name="T37" fmla="*/ 0 h 3014"/>
                <a:gd name="T38" fmla="*/ 1 w 1639"/>
                <a:gd name="T39" fmla="*/ 0 h 3014"/>
                <a:gd name="T40" fmla="*/ 1 w 1639"/>
                <a:gd name="T41" fmla="*/ 0 h 3014"/>
                <a:gd name="T42" fmla="*/ 1 w 1639"/>
                <a:gd name="T43" fmla="*/ 0 h 3014"/>
                <a:gd name="T44" fmla="*/ 1 w 1639"/>
                <a:gd name="T45" fmla="*/ 0 h 3014"/>
                <a:gd name="T46" fmla="*/ 1 w 1639"/>
                <a:gd name="T47" fmla="*/ 0 h 3014"/>
                <a:gd name="T48" fmla="*/ 1 w 1639"/>
                <a:gd name="T49" fmla="*/ 0 h 3014"/>
                <a:gd name="T50" fmla="*/ 1 w 1639"/>
                <a:gd name="T51" fmla="*/ 0 h 3014"/>
                <a:gd name="T52" fmla="*/ 1 w 1639"/>
                <a:gd name="T53" fmla="*/ 0 h 3014"/>
                <a:gd name="T54" fmla="*/ 1 w 1639"/>
                <a:gd name="T55" fmla="*/ 0 h 3014"/>
                <a:gd name="T56" fmla="*/ 1 w 1639"/>
                <a:gd name="T57" fmla="*/ 0 h 3014"/>
                <a:gd name="T58" fmla="*/ 1 w 1639"/>
                <a:gd name="T59" fmla="*/ 0 h 3014"/>
                <a:gd name="T60" fmla="*/ 1 w 1639"/>
                <a:gd name="T61" fmla="*/ 0 h 3014"/>
                <a:gd name="T62" fmla="*/ 1 w 1639"/>
                <a:gd name="T63" fmla="*/ 0 h 3014"/>
                <a:gd name="T64" fmla="*/ 1 w 1639"/>
                <a:gd name="T65" fmla="*/ 0 h 3014"/>
                <a:gd name="T66" fmla="*/ 1 w 1639"/>
                <a:gd name="T67" fmla="*/ 0 h 30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9"/>
                <a:gd name="T103" fmla="*/ 0 h 3014"/>
                <a:gd name="T104" fmla="*/ 1639 w 1639"/>
                <a:gd name="T105" fmla="*/ 3014 h 30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9" h="3014">
                  <a:moveTo>
                    <a:pt x="156" y="3014"/>
                  </a:moveTo>
                  <a:lnTo>
                    <a:pt x="9" y="2958"/>
                  </a:lnTo>
                  <a:lnTo>
                    <a:pt x="0" y="1901"/>
                  </a:lnTo>
                  <a:lnTo>
                    <a:pt x="118" y="1674"/>
                  </a:lnTo>
                  <a:lnTo>
                    <a:pt x="316" y="1573"/>
                  </a:lnTo>
                  <a:lnTo>
                    <a:pt x="427" y="1488"/>
                  </a:lnTo>
                  <a:lnTo>
                    <a:pt x="551" y="1415"/>
                  </a:lnTo>
                  <a:lnTo>
                    <a:pt x="597" y="1310"/>
                  </a:lnTo>
                  <a:lnTo>
                    <a:pt x="606" y="1251"/>
                  </a:lnTo>
                  <a:lnTo>
                    <a:pt x="590" y="1184"/>
                  </a:lnTo>
                  <a:lnTo>
                    <a:pt x="499" y="1155"/>
                  </a:lnTo>
                  <a:lnTo>
                    <a:pt x="433" y="885"/>
                  </a:lnTo>
                  <a:lnTo>
                    <a:pt x="472" y="514"/>
                  </a:lnTo>
                  <a:lnTo>
                    <a:pt x="506" y="243"/>
                  </a:lnTo>
                  <a:lnTo>
                    <a:pt x="620" y="59"/>
                  </a:lnTo>
                  <a:lnTo>
                    <a:pt x="699" y="0"/>
                  </a:lnTo>
                  <a:lnTo>
                    <a:pt x="769" y="13"/>
                  </a:lnTo>
                  <a:lnTo>
                    <a:pt x="838" y="26"/>
                  </a:lnTo>
                  <a:lnTo>
                    <a:pt x="869" y="0"/>
                  </a:lnTo>
                  <a:lnTo>
                    <a:pt x="1020" y="118"/>
                  </a:lnTo>
                  <a:lnTo>
                    <a:pt x="1136" y="455"/>
                  </a:lnTo>
                  <a:lnTo>
                    <a:pt x="1215" y="750"/>
                  </a:lnTo>
                  <a:lnTo>
                    <a:pt x="1215" y="1013"/>
                  </a:lnTo>
                  <a:lnTo>
                    <a:pt x="1136" y="1189"/>
                  </a:lnTo>
                  <a:lnTo>
                    <a:pt x="1049" y="1262"/>
                  </a:lnTo>
                  <a:lnTo>
                    <a:pt x="1080" y="1333"/>
                  </a:lnTo>
                  <a:lnTo>
                    <a:pt x="1228" y="1465"/>
                  </a:lnTo>
                  <a:lnTo>
                    <a:pt x="1414" y="1488"/>
                  </a:lnTo>
                  <a:lnTo>
                    <a:pt x="1518" y="1561"/>
                  </a:lnTo>
                  <a:lnTo>
                    <a:pt x="1602" y="1631"/>
                  </a:lnTo>
                  <a:lnTo>
                    <a:pt x="1632" y="1801"/>
                  </a:lnTo>
                  <a:lnTo>
                    <a:pt x="1639" y="1940"/>
                  </a:lnTo>
                  <a:lnTo>
                    <a:pt x="1527" y="3013"/>
                  </a:lnTo>
                  <a:lnTo>
                    <a:pt x="156" y="3014"/>
                  </a:lnTo>
                  <a:close/>
                </a:path>
              </a:pathLst>
            </a:custGeom>
            <a:solidFill>
              <a:srgbClr val="808080"/>
            </a:solidFill>
            <a:ln w="1588">
              <a:solidFill>
                <a:srgbClr val="919191"/>
              </a:solidFill>
              <a:round/>
              <a:headEnd/>
              <a:tailEnd/>
            </a:ln>
          </p:spPr>
          <p:txBody>
            <a:bodyPr/>
            <a:lstStyle/>
            <a:p>
              <a:endParaRPr lang="en-GB"/>
            </a:p>
          </p:txBody>
        </p:sp>
        <p:sp>
          <p:nvSpPr>
            <p:cNvPr id="19466" name="Freeform 11"/>
            <p:cNvSpPr>
              <a:spLocks/>
            </p:cNvSpPr>
            <p:nvPr/>
          </p:nvSpPr>
          <p:spPr bwMode="auto">
            <a:xfrm>
              <a:off x="2825" y="1953"/>
              <a:ext cx="882" cy="924"/>
            </a:xfrm>
            <a:custGeom>
              <a:avLst/>
              <a:gdLst>
                <a:gd name="T0" fmla="*/ 0 w 1765"/>
                <a:gd name="T1" fmla="*/ 0 h 2774"/>
                <a:gd name="T2" fmla="*/ 0 w 1765"/>
                <a:gd name="T3" fmla="*/ 0 h 2774"/>
                <a:gd name="T4" fmla="*/ 0 w 1765"/>
                <a:gd name="T5" fmla="*/ 0 h 2774"/>
                <a:gd name="T6" fmla="*/ 0 w 1765"/>
                <a:gd name="T7" fmla="*/ 0 h 2774"/>
                <a:gd name="T8" fmla="*/ 0 w 1765"/>
                <a:gd name="T9" fmla="*/ 0 h 2774"/>
                <a:gd name="T10" fmla="*/ 0 w 1765"/>
                <a:gd name="T11" fmla="*/ 0 h 2774"/>
                <a:gd name="T12" fmla="*/ 0 w 1765"/>
                <a:gd name="T13" fmla="*/ 0 h 2774"/>
                <a:gd name="T14" fmla="*/ 0 w 1765"/>
                <a:gd name="T15" fmla="*/ 0 h 2774"/>
                <a:gd name="T16" fmla="*/ 0 w 1765"/>
                <a:gd name="T17" fmla="*/ 0 h 2774"/>
                <a:gd name="T18" fmla="*/ 0 w 1765"/>
                <a:gd name="T19" fmla="*/ 0 h 2774"/>
                <a:gd name="T20" fmla="*/ 0 w 1765"/>
                <a:gd name="T21" fmla="*/ 0 h 2774"/>
                <a:gd name="T22" fmla="*/ 0 w 1765"/>
                <a:gd name="T23" fmla="*/ 0 h 2774"/>
                <a:gd name="T24" fmla="*/ 0 w 1765"/>
                <a:gd name="T25" fmla="*/ 0 h 2774"/>
                <a:gd name="T26" fmla="*/ 0 w 1765"/>
                <a:gd name="T27" fmla="*/ 0 h 2774"/>
                <a:gd name="T28" fmla="*/ 0 w 1765"/>
                <a:gd name="T29" fmla="*/ 0 h 2774"/>
                <a:gd name="T30" fmla="*/ 0 w 1765"/>
                <a:gd name="T31" fmla="*/ 0 h 2774"/>
                <a:gd name="T32" fmla="*/ 0 w 1765"/>
                <a:gd name="T33" fmla="*/ 0 h 2774"/>
                <a:gd name="T34" fmla="*/ 0 w 1765"/>
                <a:gd name="T35" fmla="*/ 0 h 2774"/>
                <a:gd name="T36" fmla="*/ 0 w 1765"/>
                <a:gd name="T37" fmla="*/ 0 h 2774"/>
                <a:gd name="T38" fmla="*/ 0 w 1765"/>
                <a:gd name="T39" fmla="*/ 0 h 2774"/>
                <a:gd name="T40" fmla="*/ 0 w 1765"/>
                <a:gd name="T41" fmla="*/ 0 h 2774"/>
                <a:gd name="T42" fmla="*/ 0 w 1765"/>
                <a:gd name="T43" fmla="*/ 0 h 2774"/>
                <a:gd name="T44" fmla="*/ 0 w 1765"/>
                <a:gd name="T45" fmla="*/ 0 h 2774"/>
                <a:gd name="T46" fmla="*/ 0 w 1765"/>
                <a:gd name="T47" fmla="*/ 0 h 2774"/>
                <a:gd name="T48" fmla="*/ 0 w 1765"/>
                <a:gd name="T49" fmla="*/ 0 h 2774"/>
                <a:gd name="T50" fmla="*/ 0 w 1765"/>
                <a:gd name="T51" fmla="*/ 0 h 2774"/>
                <a:gd name="T52" fmla="*/ 0 w 1765"/>
                <a:gd name="T53" fmla="*/ 0 h 2774"/>
                <a:gd name="T54" fmla="*/ 0 w 1765"/>
                <a:gd name="T55" fmla="*/ 0 h 2774"/>
                <a:gd name="T56" fmla="*/ 0 w 1765"/>
                <a:gd name="T57" fmla="*/ 0 h 2774"/>
                <a:gd name="T58" fmla="*/ 0 w 1765"/>
                <a:gd name="T59" fmla="*/ 0 h 2774"/>
                <a:gd name="T60" fmla="*/ 0 w 1765"/>
                <a:gd name="T61" fmla="*/ 0 h 2774"/>
                <a:gd name="T62" fmla="*/ 0 w 1765"/>
                <a:gd name="T63" fmla="*/ 0 h 2774"/>
                <a:gd name="T64" fmla="*/ 0 w 1765"/>
                <a:gd name="T65" fmla="*/ 0 h 2774"/>
                <a:gd name="T66" fmla="*/ 0 w 1765"/>
                <a:gd name="T67" fmla="*/ 0 h 2774"/>
                <a:gd name="T68" fmla="*/ 0 w 1765"/>
                <a:gd name="T69" fmla="*/ 0 h 2774"/>
                <a:gd name="T70" fmla="*/ 0 w 1765"/>
                <a:gd name="T71" fmla="*/ 0 h 2774"/>
                <a:gd name="T72" fmla="*/ 0 w 1765"/>
                <a:gd name="T73" fmla="*/ 0 h 2774"/>
                <a:gd name="T74" fmla="*/ 0 w 1765"/>
                <a:gd name="T75" fmla="*/ 0 h 277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5"/>
                <a:gd name="T115" fmla="*/ 0 h 2774"/>
                <a:gd name="T116" fmla="*/ 1765 w 1765"/>
                <a:gd name="T117" fmla="*/ 2774 h 277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5" h="2774">
                  <a:moveTo>
                    <a:pt x="0" y="2722"/>
                  </a:moveTo>
                  <a:lnTo>
                    <a:pt x="81" y="1843"/>
                  </a:lnTo>
                  <a:lnTo>
                    <a:pt x="127" y="1713"/>
                  </a:lnTo>
                  <a:lnTo>
                    <a:pt x="198" y="1528"/>
                  </a:lnTo>
                  <a:lnTo>
                    <a:pt x="282" y="1507"/>
                  </a:lnTo>
                  <a:lnTo>
                    <a:pt x="446" y="1473"/>
                  </a:lnTo>
                  <a:lnTo>
                    <a:pt x="525" y="1425"/>
                  </a:lnTo>
                  <a:lnTo>
                    <a:pt x="591" y="1367"/>
                  </a:lnTo>
                  <a:lnTo>
                    <a:pt x="617" y="1208"/>
                  </a:lnTo>
                  <a:lnTo>
                    <a:pt x="538" y="996"/>
                  </a:lnTo>
                  <a:lnTo>
                    <a:pt x="485" y="977"/>
                  </a:lnTo>
                  <a:lnTo>
                    <a:pt x="438" y="748"/>
                  </a:lnTo>
                  <a:lnTo>
                    <a:pt x="470" y="689"/>
                  </a:lnTo>
                  <a:lnTo>
                    <a:pt x="454" y="462"/>
                  </a:lnTo>
                  <a:lnTo>
                    <a:pt x="460" y="248"/>
                  </a:lnTo>
                  <a:lnTo>
                    <a:pt x="518" y="164"/>
                  </a:lnTo>
                  <a:lnTo>
                    <a:pt x="634" y="20"/>
                  </a:lnTo>
                  <a:lnTo>
                    <a:pt x="727" y="0"/>
                  </a:lnTo>
                  <a:lnTo>
                    <a:pt x="850" y="0"/>
                  </a:lnTo>
                  <a:lnTo>
                    <a:pt x="945" y="57"/>
                  </a:lnTo>
                  <a:lnTo>
                    <a:pt x="1024" y="164"/>
                  </a:lnTo>
                  <a:lnTo>
                    <a:pt x="1078" y="340"/>
                  </a:lnTo>
                  <a:lnTo>
                    <a:pt x="1090" y="495"/>
                  </a:lnTo>
                  <a:lnTo>
                    <a:pt x="1090" y="628"/>
                  </a:lnTo>
                  <a:lnTo>
                    <a:pt x="1138" y="651"/>
                  </a:lnTo>
                  <a:lnTo>
                    <a:pt x="1122" y="865"/>
                  </a:lnTo>
                  <a:lnTo>
                    <a:pt x="1054" y="902"/>
                  </a:lnTo>
                  <a:lnTo>
                    <a:pt x="1038" y="1032"/>
                  </a:lnTo>
                  <a:lnTo>
                    <a:pt x="1013" y="1178"/>
                  </a:lnTo>
                  <a:lnTo>
                    <a:pt x="1031" y="1292"/>
                  </a:lnTo>
                  <a:lnTo>
                    <a:pt x="1118" y="1367"/>
                  </a:lnTo>
                  <a:lnTo>
                    <a:pt x="1233" y="1411"/>
                  </a:lnTo>
                  <a:lnTo>
                    <a:pt x="1397" y="1447"/>
                  </a:lnTo>
                  <a:lnTo>
                    <a:pt x="1512" y="1458"/>
                  </a:lnTo>
                  <a:lnTo>
                    <a:pt x="1575" y="1578"/>
                  </a:lnTo>
                  <a:lnTo>
                    <a:pt x="1622" y="1687"/>
                  </a:lnTo>
                  <a:lnTo>
                    <a:pt x="1765" y="2774"/>
                  </a:lnTo>
                  <a:lnTo>
                    <a:pt x="0" y="2722"/>
                  </a:lnTo>
                  <a:close/>
                </a:path>
              </a:pathLst>
            </a:custGeom>
            <a:solidFill>
              <a:srgbClr val="808080"/>
            </a:solidFill>
            <a:ln w="1588">
              <a:solidFill>
                <a:srgbClr val="919191"/>
              </a:solidFill>
              <a:round/>
              <a:headEnd/>
              <a:tailEnd/>
            </a:ln>
          </p:spPr>
          <p:txBody>
            <a:bodyPr/>
            <a:lstStyle/>
            <a:p>
              <a:endParaRPr lang="en-GB"/>
            </a:p>
          </p:txBody>
        </p:sp>
        <p:sp>
          <p:nvSpPr>
            <p:cNvPr id="19467" name="Freeform 12"/>
            <p:cNvSpPr>
              <a:spLocks/>
            </p:cNvSpPr>
            <p:nvPr/>
          </p:nvSpPr>
          <p:spPr bwMode="auto">
            <a:xfrm>
              <a:off x="2464" y="2105"/>
              <a:ext cx="814" cy="1037"/>
            </a:xfrm>
            <a:custGeom>
              <a:avLst/>
              <a:gdLst>
                <a:gd name="T0" fmla="*/ 1 w 1626"/>
                <a:gd name="T1" fmla="*/ 0 h 3111"/>
                <a:gd name="T2" fmla="*/ 0 w 1626"/>
                <a:gd name="T3" fmla="*/ 0 h 3111"/>
                <a:gd name="T4" fmla="*/ 1 w 1626"/>
                <a:gd name="T5" fmla="*/ 0 h 3111"/>
                <a:gd name="T6" fmla="*/ 1 w 1626"/>
                <a:gd name="T7" fmla="*/ 0 h 3111"/>
                <a:gd name="T8" fmla="*/ 1 w 1626"/>
                <a:gd name="T9" fmla="*/ 0 h 3111"/>
                <a:gd name="T10" fmla="*/ 1 w 1626"/>
                <a:gd name="T11" fmla="*/ 0 h 3111"/>
                <a:gd name="T12" fmla="*/ 1 w 1626"/>
                <a:gd name="T13" fmla="*/ 0 h 3111"/>
                <a:gd name="T14" fmla="*/ 1 w 1626"/>
                <a:gd name="T15" fmla="*/ 0 h 3111"/>
                <a:gd name="T16" fmla="*/ 1 w 1626"/>
                <a:gd name="T17" fmla="*/ 0 h 3111"/>
                <a:gd name="T18" fmla="*/ 1 w 1626"/>
                <a:gd name="T19" fmla="*/ 0 h 3111"/>
                <a:gd name="T20" fmla="*/ 1 w 1626"/>
                <a:gd name="T21" fmla="*/ 0 h 3111"/>
                <a:gd name="T22" fmla="*/ 1 w 1626"/>
                <a:gd name="T23" fmla="*/ 0 h 3111"/>
                <a:gd name="T24" fmla="*/ 1 w 1626"/>
                <a:gd name="T25" fmla="*/ 0 h 3111"/>
                <a:gd name="T26" fmla="*/ 1 w 1626"/>
                <a:gd name="T27" fmla="*/ 0 h 3111"/>
                <a:gd name="T28" fmla="*/ 1 w 1626"/>
                <a:gd name="T29" fmla="*/ 0 h 3111"/>
                <a:gd name="T30" fmla="*/ 1 w 1626"/>
                <a:gd name="T31" fmla="*/ 0 h 3111"/>
                <a:gd name="T32" fmla="*/ 1 w 1626"/>
                <a:gd name="T33" fmla="*/ 0 h 3111"/>
                <a:gd name="T34" fmla="*/ 1 w 1626"/>
                <a:gd name="T35" fmla="*/ 0 h 3111"/>
                <a:gd name="T36" fmla="*/ 1 w 1626"/>
                <a:gd name="T37" fmla="*/ 0 h 3111"/>
                <a:gd name="T38" fmla="*/ 1 w 1626"/>
                <a:gd name="T39" fmla="*/ 0 h 3111"/>
                <a:gd name="T40" fmla="*/ 1 w 1626"/>
                <a:gd name="T41" fmla="*/ 0 h 3111"/>
                <a:gd name="T42" fmla="*/ 1 w 1626"/>
                <a:gd name="T43" fmla="*/ 0 h 3111"/>
                <a:gd name="T44" fmla="*/ 1 w 1626"/>
                <a:gd name="T45" fmla="*/ 0 h 3111"/>
                <a:gd name="T46" fmla="*/ 1 w 1626"/>
                <a:gd name="T47" fmla="*/ 0 h 3111"/>
                <a:gd name="T48" fmla="*/ 1 w 1626"/>
                <a:gd name="T49" fmla="*/ 0 h 3111"/>
                <a:gd name="T50" fmla="*/ 1 w 1626"/>
                <a:gd name="T51" fmla="*/ 0 h 3111"/>
                <a:gd name="T52" fmla="*/ 1 w 1626"/>
                <a:gd name="T53" fmla="*/ 0 h 3111"/>
                <a:gd name="T54" fmla="*/ 1 w 1626"/>
                <a:gd name="T55" fmla="*/ 0 h 3111"/>
                <a:gd name="T56" fmla="*/ 1 w 1626"/>
                <a:gd name="T57" fmla="*/ 0 h 3111"/>
                <a:gd name="T58" fmla="*/ 1 w 1626"/>
                <a:gd name="T59" fmla="*/ 0 h 3111"/>
                <a:gd name="T60" fmla="*/ 1 w 1626"/>
                <a:gd name="T61" fmla="*/ 0 h 3111"/>
                <a:gd name="T62" fmla="*/ 1 w 1626"/>
                <a:gd name="T63" fmla="*/ 0 h 3111"/>
                <a:gd name="T64" fmla="*/ 1 w 1626"/>
                <a:gd name="T65" fmla="*/ 0 h 3111"/>
                <a:gd name="T66" fmla="*/ 1 w 1626"/>
                <a:gd name="T67" fmla="*/ 0 h 3111"/>
                <a:gd name="T68" fmla="*/ 1 w 1626"/>
                <a:gd name="T69" fmla="*/ 0 h 3111"/>
                <a:gd name="T70" fmla="*/ 1 w 1626"/>
                <a:gd name="T71" fmla="*/ 0 h 3111"/>
                <a:gd name="T72" fmla="*/ 1 w 1626"/>
                <a:gd name="T73" fmla="*/ 0 h 31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26"/>
                <a:gd name="T112" fmla="*/ 0 h 3111"/>
                <a:gd name="T113" fmla="*/ 1626 w 1626"/>
                <a:gd name="T114" fmla="*/ 3111 h 31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26" h="3111">
                  <a:moveTo>
                    <a:pt x="31" y="3081"/>
                  </a:moveTo>
                  <a:lnTo>
                    <a:pt x="17" y="3045"/>
                  </a:lnTo>
                  <a:lnTo>
                    <a:pt x="7" y="2945"/>
                  </a:lnTo>
                  <a:lnTo>
                    <a:pt x="0" y="2643"/>
                  </a:lnTo>
                  <a:lnTo>
                    <a:pt x="14" y="2143"/>
                  </a:lnTo>
                  <a:lnTo>
                    <a:pt x="31" y="2023"/>
                  </a:lnTo>
                  <a:lnTo>
                    <a:pt x="59" y="1911"/>
                  </a:lnTo>
                  <a:lnTo>
                    <a:pt x="135" y="1837"/>
                  </a:lnTo>
                  <a:lnTo>
                    <a:pt x="268" y="1733"/>
                  </a:lnTo>
                  <a:lnTo>
                    <a:pt x="403" y="1632"/>
                  </a:lnTo>
                  <a:lnTo>
                    <a:pt x="483" y="1557"/>
                  </a:lnTo>
                  <a:lnTo>
                    <a:pt x="460" y="1521"/>
                  </a:lnTo>
                  <a:lnTo>
                    <a:pt x="383" y="1456"/>
                  </a:lnTo>
                  <a:lnTo>
                    <a:pt x="302" y="1389"/>
                  </a:lnTo>
                  <a:lnTo>
                    <a:pt x="263" y="1337"/>
                  </a:lnTo>
                  <a:lnTo>
                    <a:pt x="269" y="1319"/>
                  </a:lnTo>
                  <a:lnTo>
                    <a:pt x="286" y="1316"/>
                  </a:lnTo>
                  <a:lnTo>
                    <a:pt x="300" y="1313"/>
                  </a:lnTo>
                  <a:lnTo>
                    <a:pt x="306" y="1294"/>
                  </a:lnTo>
                  <a:lnTo>
                    <a:pt x="301" y="1259"/>
                  </a:lnTo>
                  <a:lnTo>
                    <a:pt x="291" y="1251"/>
                  </a:lnTo>
                  <a:lnTo>
                    <a:pt x="284" y="1242"/>
                  </a:lnTo>
                  <a:lnTo>
                    <a:pt x="283" y="1231"/>
                  </a:lnTo>
                  <a:lnTo>
                    <a:pt x="284" y="1207"/>
                  </a:lnTo>
                  <a:lnTo>
                    <a:pt x="313" y="1015"/>
                  </a:lnTo>
                  <a:lnTo>
                    <a:pt x="330" y="907"/>
                  </a:lnTo>
                  <a:lnTo>
                    <a:pt x="334" y="862"/>
                  </a:lnTo>
                  <a:lnTo>
                    <a:pt x="336" y="825"/>
                  </a:lnTo>
                  <a:lnTo>
                    <a:pt x="313" y="679"/>
                  </a:lnTo>
                  <a:lnTo>
                    <a:pt x="301" y="602"/>
                  </a:lnTo>
                  <a:lnTo>
                    <a:pt x="297" y="568"/>
                  </a:lnTo>
                  <a:lnTo>
                    <a:pt x="297" y="537"/>
                  </a:lnTo>
                  <a:lnTo>
                    <a:pt x="328" y="365"/>
                  </a:lnTo>
                  <a:lnTo>
                    <a:pt x="380" y="207"/>
                  </a:lnTo>
                  <a:lnTo>
                    <a:pt x="467" y="82"/>
                  </a:lnTo>
                  <a:lnTo>
                    <a:pt x="521" y="29"/>
                  </a:lnTo>
                  <a:lnTo>
                    <a:pt x="571" y="0"/>
                  </a:lnTo>
                  <a:lnTo>
                    <a:pt x="602" y="13"/>
                  </a:lnTo>
                  <a:lnTo>
                    <a:pt x="632" y="39"/>
                  </a:lnTo>
                  <a:lnTo>
                    <a:pt x="716" y="85"/>
                  </a:lnTo>
                  <a:lnTo>
                    <a:pt x="746" y="74"/>
                  </a:lnTo>
                  <a:lnTo>
                    <a:pt x="778" y="62"/>
                  </a:lnTo>
                  <a:lnTo>
                    <a:pt x="825" y="97"/>
                  </a:lnTo>
                  <a:lnTo>
                    <a:pt x="878" y="160"/>
                  </a:lnTo>
                  <a:lnTo>
                    <a:pt x="961" y="305"/>
                  </a:lnTo>
                  <a:lnTo>
                    <a:pt x="1008" y="468"/>
                  </a:lnTo>
                  <a:lnTo>
                    <a:pt x="1045" y="643"/>
                  </a:lnTo>
                  <a:lnTo>
                    <a:pt x="1089" y="994"/>
                  </a:lnTo>
                  <a:lnTo>
                    <a:pt x="1098" y="1270"/>
                  </a:lnTo>
                  <a:lnTo>
                    <a:pt x="1103" y="1366"/>
                  </a:lnTo>
                  <a:lnTo>
                    <a:pt x="1105" y="1421"/>
                  </a:lnTo>
                  <a:lnTo>
                    <a:pt x="1105" y="1444"/>
                  </a:lnTo>
                  <a:lnTo>
                    <a:pt x="1104" y="1467"/>
                  </a:lnTo>
                  <a:lnTo>
                    <a:pt x="1096" y="1501"/>
                  </a:lnTo>
                  <a:lnTo>
                    <a:pt x="1089" y="1538"/>
                  </a:lnTo>
                  <a:lnTo>
                    <a:pt x="1105" y="1571"/>
                  </a:lnTo>
                  <a:lnTo>
                    <a:pt x="1135" y="1606"/>
                  </a:lnTo>
                  <a:lnTo>
                    <a:pt x="1196" y="1658"/>
                  </a:lnTo>
                  <a:lnTo>
                    <a:pt x="1348" y="1785"/>
                  </a:lnTo>
                  <a:lnTo>
                    <a:pt x="1612" y="2325"/>
                  </a:lnTo>
                  <a:lnTo>
                    <a:pt x="1619" y="2437"/>
                  </a:lnTo>
                  <a:lnTo>
                    <a:pt x="1612" y="2454"/>
                  </a:lnTo>
                  <a:lnTo>
                    <a:pt x="1611" y="2487"/>
                  </a:lnTo>
                  <a:lnTo>
                    <a:pt x="1611" y="2513"/>
                  </a:lnTo>
                  <a:lnTo>
                    <a:pt x="1612" y="2552"/>
                  </a:lnTo>
                  <a:lnTo>
                    <a:pt x="1623" y="2887"/>
                  </a:lnTo>
                  <a:lnTo>
                    <a:pt x="1626" y="3034"/>
                  </a:lnTo>
                  <a:lnTo>
                    <a:pt x="1626" y="3059"/>
                  </a:lnTo>
                  <a:lnTo>
                    <a:pt x="1625" y="3079"/>
                  </a:lnTo>
                  <a:lnTo>
                    <a:pt x="1619" y="3098"/>
                  </a:lnTo>
                  <a:lnTo>
                    <a:pt x="787" y="3111"/>
                  </a:lnTo>
                  <a:lnTo>
                    <a:pt x="577" y="3111"/>
                  </a:lnTo>
                  <a:lnTo>
                    <a:pt x="476" y="3111"/>
                  </a:lnTo>
                  <a:lnTo>
                    <a:pt x="377" y="3108"/>
                  </a:lnTo>
                  <a:lnTo>
                    <a:pt x="31" y="3081"/>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8" name="Freeform 13"/>
            <p:cNvSpPr>
              <a:spLocks/>
            </p:cNvSpPr>
            <p:nvPr/>
          </p:nvSpPr>
          <p:spPr bwMode="auto">
            <a:xfrm>
              <a:off x="3226" y="2092"/>
              <a:ext cx="838" cy="1067"/>
            </a:xfrm>
            <a:custGeom>
              <a:avLst/>
              <a:gdLst>
                <a:gd name="T0" fmla="*/ 1 w 1675"/>
                <a:gd name="T1" fmla="*/ 0 h 3203"/>
                <a:gd name="T2" fmla="*/ 1 w 1675"/>
                <a:gd name="T3" fmla="*/ 0 h 3203"/>
                <a:gd name="T4" fmla="*/ 1 w 1675"/>
                <a:gd name="T5" fmla="*/ 0 h 3203"/>
                <a:gd name="T6" fmla="*/ 1 w 1675"/>
                <a:gd name="T7" fmla="*/ 0 h 3203"/>
                <a:gd name="T8" fmla="*/ 1 w 1675"/>
                <a:gd name="T9" fmla="*/ 0 h 3203"/>
                <a:gd name="T10" fmla="*/ 1 w 1675"/>
                <a:gd name="T11" fmla="*/ 0 h 3203"/>
                <a:gd name="T12" fmla="*/ 1 w 1675"/>
                <a:gd name="T13" fmla="*/ 0 h 3203"/>
                <a:gd name="T14" fmla="*/ 1 w 1675"/>
                <a:gd name="T15" fmla="*/ 0 h 3203"/>
                <a:gd name="T16" fmla="*/ 1 w 1675"/>
                <a:gd name="T17" fmla="*/ 0 h 3203"/>
                <a:gd name="T18" fmla="*/ 1 w 1675"/>
                <a:gd name="T19" fmla="*/ 0 h 3203"/>
                <a:gd name="T20" fmla="*/ 1 w 1675"/>
                <a:gd name="T21" fmla="*/ 0 h 3203"/>
                <a:gd name="T22" fmla="*/ 1 w 1675"/>
                <a:gd name="T23" fmla="*/ 0 h 3203"/>
                <a:gd name="T24" fmla="*/ 1 w 1675"/>
                <a:gd name="T25" fmla="*/ 0 h 3203"/>
                <a:gd name="T26" fmla="*/ 1 w 1675"/>
                <a:gd name="T27" fmla="*/ 0 h 3203"/>
                <a:gd name="T28" fmla="*/ 1 w 1675"/>
                <a:gd name="T29" fmla="*/ 0 h 3203"/>
                <a:gd name="T30" fmla="*/ 1 w 1675"/>
                <a:gd name="T31" fmla="*/ 0 h 3203"/>
                <a:gd name="T32" fmla="*/ 1 w 1675"/>
                <a:gd name="T33" fmla="*/ 0 h 3203"/>
                <a:gd name="T34" fmla="*/ 1 w 1675"/>
                <a:gd name="T35" fmla="*/ 0 h 3203"/>
                <a:gd name="T36" fmla="*/ 1 w 1675"/>
                <a:gd name="T37" fmla="*/ 0 h 3203"/>
                <a:gd name="T38" fmla="*/ 1 w 1675"/>
                <a:gd name="T39" fmla="*/ 0 h 3203"/>
                <a:gd name="T40" fmla="*/ 1 w 1675"/>
                <a:gd name="T41" fmla="*/ 0 h 3203"/>
                <a:gd name="T42" fmla="*/ 1 w 1675"/>
                <a:gd name="T43" fmla="*/ 0 h 3203"/>
                <a:gd name="T44" fmla="*/ 1 w 1675"/>
                <a:gd name="T45" fmla="*/ 0 h 3203"/>
                <a:gd name="T46" fmla="*/ 1 w 1675"/>
                <a:gd name="T47" fmla="*/ 0 h 3203"/>
                <a:gd name="T48" fmla="*/ 1 w 1675"/>
                <a:gd name="T49" fmla="*/ 0 h 3203"/>
                <a:gd name="T50" fmla="*/ 1 w 1675"/>
                <a:gd name="T51" fmla="*/ 0 h 3203"/>
                <a:gd name="T52" fmla="*/ 1 w 1675"/>
                <a:gd name="T53" fmla="*/ 0 h 3203"/>
                <a:gd name="T54" fmla="*/ 1 w 1675"/>
                <a:gd name="T55" fmla="*/ 0 h 3203"/>
                <a:gd name="T56" fmla="*/ 1 w 1675"/>
                <a:gd name="T57" fmla="*/ 0 h 3203"/>
                <a:gd name="T58" fmla="*/ 1 w 1675"/>
                <a:gd name="T59" fmla="*/ 0 h 3203"/>
                <a:gd name="T60" fmla="*/ 1 w 1675"/>
                <a:gd name="T61" fmla="*/ 0 h 3203"/>
                <a:gd name="T62" fmla="*/ 1 w 1675"/>
                <a:gd name="T63" fmla="*/ 0 h 3203"/>
                <a:gd name="T64" fmla="*/ 1 w 1675"/>
                <a:gd name="T65" fmla="*/ 0 h 3203"/>
                <a:gd name="T66" fmla="*/ 1 w 1675"/>
                <a:gd name="T67" fmla="*/ 0 h 3203"/>
                <a:gd name="T68" fmla="*/ 1 w 1675"/>
                <a:gd name="T69" fmla="*/ 0 h 3203"/>
                <a:gd name="T70" fmla="*/ 1 w 1675"/>
                <a:gd name="T71" fmla="*/ 0 h 3203"/>
                <a:gd name="T72" fmla="*/ 1 w 1675"/>
                <a:gd name="T73" fmla="*/ 0 h 3203"/>
                <a:gd name="T74" fmla="*/ 1 w 1675"/>
                <a:gd name="T75" fmla="*/ 0 h 3203"/>
                <a:gd name="T76" fmla="*/ 1 w 1675"/>
                <a:gd name="T77" fmla="*/ 0 h 3203"/>
                <a:gd name="T78" fmla="*/ 1 w 1675"/>
                <a:gd name="T79" fmla="*/ 0 h 3203"/>
                <a:gd name="T80" fmla="*/ 1 w 1675"/>
                <a:gd name="T81" fmla="*/ 0 h 3203"/>
                <a:gd name="T82" fmla="*/ 1 w 1675"/>
                <a:gd name="T83" fmla="*/ 0 h 320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75"/>
                <a:gd name="T127" fmla="*/ 0 h 3203"/>
                <a:gd name="T128" fmla="*/ 1675 w 1675"/>
                <a:gd name="T129" fmla="*/ 3203 h 320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75" h="3203">
                  <a:moveTo>
                    <a:pt x="1588" y="3157"/>
                  </a:moveTo>
                  <a:lnTo>
                    <a:pt x="1620" y="3144"/>
                  </a:lnTo>
                  <a:lnTo>
                    <a:pt x="1645" y="3104"/>
                  </a:lnTo>
                  <a:lnTo>
                    <a:pt x="1672" y="2962"/>
                  </a:lnTo>
                  <a:lnTo>
                    <a:pt x="1675" y="2870"/>
                  </a:lnTo>
                  <a:lnTo>
                    <a:pt x="1675" y="2818"/>
                  </a:lnTo>
                  <a:lnTo>
                    <a:pt x="1673" y="2762"/>
                  </a:lnTo>
                  <a:lnTo>
                    <a:pt x="1653" y="2522"/>
                  </a:lnTo>
                  <a:lnTo>
                    <a:pt x="1572" y="2036"/>
                  </a:lnTo>
                  <a:lnTo>
                    <a:pt x="1523" y="1840"/>
                  </a:lnTo>
                  <a:lnTo>
                    <a:pt x="1474" y="1701"/>
                  </a:lnTo>
                  <a:lnTo>
                    <a:pt x="1453" y="1673"/>
                  </a:lnTo>
                  <a:lnTo>
                    <a:pt x="1418" y="1651"/>
                  </a:lnTo>
                  <a:lnTo>
                    <a:pt x="1351" y="1619"/>
                  </a:lnTo>
                  <a:lnTo>
                    <a:pt x="1164" y="1505"/>
                  </a:lnTo>
                  <a:lnTo>
                    <a:pt x="1056" y="1437"/>
                  </a:lnTo>
                  <a:lnTo>
                    <a:pt x="1000" y="1394"/>
                  </a:lnTo>
                  <a:lnTo>
                    <a:pt x="960" y="1342"/>
                  </a:lnTo>
                  <a:lnTo>
                    <a:pt x="941" y="1226"/>
                  </a:lnTo>
                  <a:lnTo>
                    <a:pt x="941" y="1193"/>
                  </a:lnTo>
                  <a:lnTo>
                    <a:pt x="941" y="1158"/>
                  </a:lnTo>
                  <a:lnTo>
                    <a:pt x="951" y="1105"/>
                  </a:lnTo>
                  <a:lnTo>
                    <a:pt x="1024" y="966"/>
                  </a:lnTo>
                  <a:lnTo>
                    <a:pt x="1058" y="836"/>
                  </a:lnTo>
                  <a:lnTo>
                    <a:pt x="1080" y="703"/>
                  </a:lnTo>
                  <a:lnTo>
                    <a:pt x="1077" y="676"/>
                  </a:lnTo>
                  <a:lnTo>
                    <a:pt x="1067" y="656"/>
                  </a:lnTo>
                  <a:lnTo>
                    <a:pt x="1050" y="604"/>
                  </a:lnTo>
                  <a:lnTo>
                    <a:pt x="1050" y="526"/>
                  </a:lnTo>
                  <a:lnTo>
                    <a:pt x="1045" y="429"/>
                  </a:lnTo>
                  <a:lnTo>
                    <a:pt x="1016" y="261"/>
                  </a:lnTo>
                  <a:lnTo>
                    <a:pt x="987" y="205"/>
                  </a:lnTo>
                  <a:lnTo>
                    <a:pt x="940" y="143"/>
                  </a:lnTo>
                  <a:lnTo>
                    <a:pt x="842" y="52"/>
                  </a:lnTo>
                  <a:lnTo>
                    <a:pt x="749" y="17"/>
                  </a:lnTo>
                  <a:lnTo>
                    <a:pt x="650" y="0"/>
                  </a:lnTo>
                  <a:lnTo>
                    <a:pt x="634" y="1"/>
                  </a:lnTo>
                  <a:lnTo>
                    <a:pt x="615" y="10"/>
                  </a:lnTo>
                  <a:lnTo>
                    <a:pt x="573" y="39"/>
                  </a:lnTo>
                  <a:lnTo>
                    <a:pt x="497" y="110"/>
                  </a:lnTo>
                  <a:lnTo>
                    <a:pt x="462" y="195"/>
                  </a:lnTo>
                  <a:lnTo>
                    <a:pt x="429" y="292"/>
                  </a:lnTo>
                  <a:lnTo>
                    <a:pt x="423" y="352"/>
                  </a:lnTo>
                  <a:lnTo>
                    <a:pt x="423" y="393"/>
                  </a:lnTo>
                  <a:lnTo>
                    <a:pt x="423" y="415"/>
                  </a:lnTo>
                  <a:lnTo>
                    <a:pt x="423" y="441"/>
                  </a:lnTo>
                  <a:lnTo>
                    <a:pt x="425" y="532"/>
                  </a:lnTo>
                  <a:lnTo>
                    <a:pt x="425" y="569"/>
                  </a:lnTo>
                  <a:lnTo>
                    <a:pt x="424" y="599"/>
                  </a:lnTo>
                  <a:lnTo>
                    <a:pt x="405" y="644"/>
                  </a:lnTo>
                  <a:lnTo>
                    <a:pt x="386" y="689"/>
                  </a:lnTo>
                  <a:lnTo>
                    <a:pt x="415" y="880"/>
                  </a:lnTo>
                  <a:lnTo>
                    <a:pt x="450" y="963"/>
                  </a:lnTo>
                  <a:lnTo>
                    <a:pt x="486" y="1040"/>
                  </a:lnTo>
                  <a:lnTo>
                    <a:pt x="516" y="1193"/>
                  </a:lnTo>
                  <a:lnTo>
                    <a:pt x="530" y="1232"/>
                  </a:lnTo>
                  <a:lnTo>
                    <a:pt x="575" y="1317"/>
                  </a:lnTo>
                  <a:lnTo>
                    <a:pt x="531" y="1356"/>
                  </a:lnTo>
                  <a:lnTo>
                    <a:pt x="461" y="1397"/>
                  </a:lnTo>
                  <a:lnTo>
                    <a:pt x="431" y="1401"/>
                  </a:lnTo>
                  <a:lnTo>
                    <a:pt x="391" y="1392"/>
                  </a:lnTo>
                  <a:lnTo>
                    <a:pt x="353" y="1381"/>
                  </a:lnTo>
                  <a:lnTo>
                    <a:pt x="321" y="1378"/>
                  </a:lnTo>
                  <a:lnTo>
                    <a:pt x="282" y="1382"/>
                  </a:lnTo>
                  <a:lnTo>
                    <a:pt x="254" y="1382"/>
                  </a:lnTo>
                  <a:lnTo>
                    <a:pt x="239" y="1382"/>
                  </a:lnTo>
                  <a:lnTo>
                    <a:pt x="224" y="1381"/>
                  </a:lnTo>
                  <a:lnTo>
                    <a:pt x="165" y="1379"/>
                  </a:lnTo>
                  <a:lnTo>
                    <a:pt x="142" y="1379"/>
                  </a:lnTo>
                  <a:lnTo>
                    <a:pt x="123" y="1385"/>
                  </a:lnTo>
                  <a:lnTo>
                    <a:pt x="112" y="1417"/>
                  </a:lnTo>
                  <a:lnTo>
                    <a:pt x="107" y="1482"/>
                  </a:lnTo>
                  <a:lnTo>
                    <a:pt x="94" y="1593"/>
                  </a:lnTo>
                  <a:lnTo>
                    <a:pt x="64" y="1686"/>
                  </a:lnTo>
                  <a:lnTo>
                    <a:pt x="46" y="1789"/>
                  </a:lnTo>
                  <a:lnTo>
                    <a:pt x="3" y="2317"/>
                  </a:lnTo>
                  <a:lnTo>
                    <a:pt x="0" y="2815"/>
                  </a:lnTo>
                  <a:lnTo>
                    <a:pt x="3" y="3176"/>
                  </a:lnTo>
                  <a:lnTo>
                    <a:pt x="316" y="3199"/>
                  </a:lnTo>
                  <a:lnTo>
                    <a:pt x="493" y="3203"/>
                  </a:lnTo>
                  <a:lnTo>
                    <a:pt x="587" y="3203"/>
                  </a:lnTo>
                  <a:lnTo>
                    <a:pt x="636" y="3203"/>
                  </a:lnTo>
                  <a:lnTo>
                    <a:pt x="686" y="3203"/>
                  </a:lnTo>
                  <a:lnTo>
                    <a:pt x="1588" y="3157"/>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69" name="Freeform 14"/>
            <p:cNvSpPr>
              <a:spLocks/>
            </p:cNvSpPr>
            <p:nvPr/>
          </p:nvSpPr>
          <p:spPr bwMode="auto">
            <a:xfrm>
              <a:off x="1547" y="2214"/>
              <a:ext cx="811" cy="966"/>
            </a:xfrm>
            <a:custGeom>
              <a:avLst/>
              <a:gdLst>
                <a:gd name="T0" fmla="*/ 1 w 1621"/>
                <a:gd name="T1" fmla="*/ 0 h 2897"/>
                <a:gd name="T2" fmla="*/ 1 w 1621"/>
                <a:gd name="T3" fmla="*/ 0 h 2897"/>
                <a:gd name="T4" fmla="*/ 1 w 1621"/>
                <a:gd name="T5" fmla="*/ 0 h 2897"/>
                <a:gd name="T6" fmla="*/ 1 w 1621"/>
                <a:gd name="T7" fmla="*/ 0 h 2897"/>
                <a:gd name="T8" fmla="*/ 1 w 1621"/>
                <a:gd name="T9" fmla="*/ 0 h 2897"/>
                <a:gd name="T10" fmla="*/ 1 w 1621"/>
                <a:gd name="T11" fmla="*/ 0 h 2897"/>
                <a:gd name="T12" fmla="*/ 1 w 1621"/>
                <a:gd name="T13" fmla="*/ 0 h 2897"/>
                <a:gd name="T14" fmla="*/ 1 w 1621"/>
                <a:gd name="T15" fmla="*/ 0 h 2897"/>
                <a:gd name="T16" fmla="*/ 1 w 1621"/>
                <a:gd name="T17" fmla="*/ 0 h 2897"/>
                <a:gd name="T18" fmla="*/ 1 w 1621"/>
                <a:gd name="T19" fmla="*/ 0 h 2897"/>
                <a:gd name="T20" fmla="*/ 1 w 1621"/>
                <a:gd name="T21" fmla="*/ 0 h 2897"/>
                <a:gd name="T22" fmla="*/ 1 w 1621"/>
                <a:gd name="T23" fmla="*/ 0 h 2897"/>
                <a:gd name="T24" fmla="*/ 1 w 1621"/>
                <a:gd name="T25" fmla="*/ 0 h 2897"/>
                <a:gd name="T26" fmla="*/ 1 w 1621"/>
                <a:gd name="T27" fmla="*/ 0 h 2897"/>
                <a:gd name="T28" fmla="*/ 1 w 1621"/>
                <a:gd name="T29" fmla="*/ 0 h 2897"/>
                <a:gd name="T30" fmla="*/ 1 w 1621"/>
                <a:gd name="T31" fmla="*/ 0 h 2897"/>
                <a:gd name="T32" fmla="*/ 1 w 1621"/>
                <a:gd name="T33" fmla="*/ 0 h 2897"/>
                <a:gd name="T34" fmla="*/ 1 w 1621"/>
                <a:gd name="T35" fmla="*/ 0 h 2897"/>
                <a:gd name="T36" fmla="*/ 1 w 1621"/>
                <a:gd name="T37" fmla="*/ 0 h 2897"/>
                <a:gd name="T38" fmla="*/ 1 w 1621"/>
                <a:gd name="T39" fmla="*/ 0 h 2897"/>
                <a:gd name="T40" fmla="*/ 1 w 1621"/>
                <a:gd name="T41" fmla="*/ 0 h 2897"/>
                <a:gd name="T42" fmla="*/ 1 w 1621"/>
                <a:gd name="T43" fmla="*/ 0 h 2897"/>
                <a:gd name="T44" fmla="*/ 1 w 1621"/>
                <a:gd name="T45" fmla="*/ 0 h 2897"/>
                <a:gd name="T46" fmla="*/ 1 w 1621"/>
                <a:gd name="T47" fmla="*/ 0 h 2897"/>
                <a:gd name="T48" fmla="*/ 1 w 1621"/>
                <a:gd name="T49" fmla="*/ 0 h 2897"/>
                <a:gd name="T50" fmla="*/ 1 w 1621"/>
                <a:gd name="T51" fmla="*/ 0 h 2897"/>
                <a:gd name="T52" fmla="*/ 1 w 1621"/>
                <a:gd name="T53" fmla="*/ 0 h 2897"/>
                <a:gd name="T54" fmla="*/ 1 w 1621"/>
                <a:gd name="T55" fmla="*/ 0 h 2897"/>
                <a:gd name="T56" fmla="*/ 1 w 1621"/>
                <a:gd name="T57" fmla="*/ 0 h 2897"/>
                <a:gd name="T58" fmla="*/ 1 w 1621"/>
                <a:gd name="T59" fmla="*/ 0 h 2897"/>
                <a:gd name="T60" fmla="*/ 1 w 1621"/>
                <a:gd name="T61" fmla="*/ 0 h 2897"/>
                <a:gd name="T62" fmla="*/ 0 w 1621"/>
                <a:gd name="T63" fmla="*/ 0 h 2897"/>
                <a:gd name="T64" fmla="*/ 1 w 1621"/>
                <a:gd name="T65" fmla="*/ 0 h 2897"/>
                <a:gd name="T66" fmla="*/ 1 w 1621"/>
                <a:gd name="T67" fmla="*/ 0 h 2897"/>
                <a:gd name="T68" fmla="*/ 1 w 1621"/>
                <a:gd name="T69" fmla="*/ 0 h 2897"/>
                <a:gd name="T70" fmla="*/ 1 w 1621"/>
                <a:gd name="T71" fmla="*/ 0 h 289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21"/>
                <a:gd name="T109" fmla="*/ 0 h 2897"/>
                <a:gd name="T110" fmla="*/ 1621 w 1621"/>
                <a:gd name="T111" fmla="*/ 2897 h 289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21" h="2897">
                  <a:moveTo>
                    <a:pt x="1621" y="2890"/>
                  </a:moveTo>
                  <a:lnTo>
                    <a:pt x="1621" y="2770"/>
                  </a:lnTo>
                  <a:lnTo>
                    <a:pt x="1617" y="2614"/>
                  </a:lnTo>
                  <a:lnTo>
                    <a:pt x="1595" y="2246"/>
                  </a:lnTo>
                  <a:lnTo>
                    <a:pt x="1553" y="1882"/>
                  </a:lnTo>
                  <a:lnTo>
                    <a:pt x="1522" y="1733"/>
                  </a:lnTo>
                  <a:lnTo>
                    <a:pt x="1481" y="1619"/>
                  </a:lnTo>
                  <a:lnTo>
                    <a:pt x="1431" y="1539"/>
                  </a:lnTo>
                  <a:lnTo>
                    <a:pt x="1368" y="1473"/>
                  </a:lnTo>
                  <a:lnTo>
                    <a:pt x="1275" y="1440"/>
                  </a:lnTo>
                  <a:lnTo>
                    <a:pt x="1181" y="1407"/>
                  </a:lnTo>
                  <a:lnTo>
                    <a:pt x="1052" y="1342"/>
                  </a:lnTo>
                  <a:lnTo>
                    <a:pt x="981" y="1300"/>
                  </a:lnTo>
                  <a:lnTo>
                    <a:pt x="937" y="1249"/>
                  </a:lnTo>
                  <a:lnTo>
                    <a:pt x="920" y="1197"/>
                  </a:lnTo>
                  <a:lnTo>
                    <a:pt x="920" y="1171"/>
                  </a:lnTo>
                  <a:lnTo>
                    <a:pt x="929" y="1139"/>
                  </a:lnTo>
                  <a:lnTo>
                    <a:pt x="1021" y="955"/>
                  </a:lnTo>
                  <a:lnTo>
                    <a:pt x="1055" y="851"/>
                  </a:lnTo>
                  <a:lnTo>
                    <a:pt x="1078" y="738"/>
                  </a:lnTo>
                  <a:lnTo>
                    <a:pt x="1078" y="700"/>
                  </a:lnTo>
                  <a:lnTo>
                    <a:pt x="1078" y="676"/>
                  </a:lnTo>
                  <a:lnTo>
                    <a:pt x="1076" y="645"/>
                  </a:lnTo>
                  <a:lnTo>
                    <a:pt x="1067" y="505"/>
                  </a:lnTo>
                  <a:lnTo>
                    <a:pt x="1034" y="279"/>
                  </a:lnTo>
                  <a:lnTo>
                    <a:pt x="939" y="128"/>
                  </a:lnTo>
                  <a:lnTo>
                    <a:pt x="826" y="7"/>
                  </a:lnTo>
                  <a:lnTo>
                    <a:pt x="808" y="3"/>
                  </a:lnTo>
                  <a:lnTo>
                    <a:pt x="787" y="1"/>
                  </a:lnTo>
                  <a:lnTo>
                    <a:pt x="743" y="16"/>
                  </a:lnTo>
                  <a:lnTo>
                    <a:pt x="716" y="37"/>
                  </a:lnTo>
                  <a:lnTo>
                    <a:pt x="723" y="53"/>
                  </a:lnTo>
                  <a:lnTo>
                    <a:pt x="695" y="22"/>
                  </a:lnTo>
                  <a:lnTo>
                    <a:pt x="657" y="3"/>
                  </a:lnTo>
                  <a:lnTo>
                    <a:pt x="638" y="0"/>
                  </a:lnTo>
                  <a:lnTo>
                    <a:pt x="621" y="10"/>
                  </a:lnTo>
                  <a:lnTo>
                    <a:pt x="533" y="108"/>
                  </a:lnTo>
                  <a:lnTo>
                    <a:pt x="451" y="222"/>
                  </a:lnTo>
                  <a:lnTo>
                    <a:pt x="442" y="416"/>
                  </a:lnTo>
                  <a:lnTo>
                    <a:pt x="442" y="540"/>
                  </a:lnTo>
                  <a:lnTo>
                    <a:pt x="439" y="621"/>
                  </a:lnTo>
                  <a:lnTo>
                    <a:pt x="423" y="661"/>
                  </a:lnTo>
                  <a:lnTo>
                    <a:pt x="408" y="703"/>
                  </a:lnTo>
                  <a:lnTo>
                    <a:pt x="408" y="731"/>
                  </a:lnTo>
                  <a:lnTo>
                    <a:pt x="405" y="752"/>
                  </a:lnTo>
                  <a:lnTo>
                    <a:pt x="405" y="773"/>
                  </a:lnTo>
                  <a:lnTo>
                    <a:pt x="406" y="804"/>
                  </a:lnTo>
                  <a:lnTo>
                    <a:pt x="442" y="875"/>
                  </a:lnTo>
                  <a:lnTo>
                    <a:pt x="480" y="947"/>
                  </a:lnTo>
                  <a:lnTo>
                    <a:pt x="528" y="1072"/>
                  </a:lnTo>
                  <a:lnTo>
                    <a:pt x="545" y="1135"/>
                  </a:lnTo>
                  <a:lnTo>
                    <a:pt x="542" y="1164"/>
                  </a:lnTo>
                  <a:lnTo>
                    <a:pt x="544" y="1190"/>
                  </a:lnTo>
                  <a:lnTo>
                    <a:pt x="545" y="1228"/>
                  </a:lnTo>
                  <a:lnTo>
                    <a:pt x="539" y="1265"/>
                  </a:lnTo>
                  <a:lnTo>
                    <a:pt x="521" y="1293"/>
                  </a:lnTo>
                  <a:lnTo>
                    <a:pt x="414" y="1373"/>
                  </a:lnTo>
                  <a:lnTo>
                    <a:pt x="315" y="1379"/>
                  </a:lnTo>
                  <a:lnTo>
                    <a:pt x="198" y="1401"/>
                  </a:lnTo>
                  <a:lnTo>
                    <a:pt x="74" y="1493"/>
                  </a:lnTo>
                  <a:lnTo>
                    <a:pt x="41" y="1626"/>
                  </a:lnTo>
                  <a:lnTo>
                    <a:pt x="20" y="1771"/>
                  </a:lnTo>
                  <a:lnTo>
                    <a:pt x="8" y="2012"/>
                  </a:lnTo>
                  <a:lnTo>
                    <a:pt x="0" y="2260"/>
                  </a:lnTo>
                  <a:lnTo>
                    <a:pt x="10" y="2569"/>
                  </a:lnTo>
                  <a:lnTo>
                    <a:pt x="18" y="2735"/>
                  </a:lnTo>
                  <a:lnTo>
                    <a:pt x="19" y="2812"/>
                  </a:lnTo>
                  <a:lnTo>
                    <a:pt x="19" y="2847"/>
                  </a:lnTo>
                  <a:lnTo>
                    <a:pt x="20" y="2883"/>
                  </a:lnTo>
                  <a:lnTo>
                    <a:pt x="819" y="2897"/>
                  </a:lnTo>
                  <a:lnTo>
                    <a:pt x="1370" y="2897"/>
                  </a:lnTo>
                  <a:lnTo>
                    <a:pt x="1621" y="2890"/>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70" name="Freeform 15"/>
            <p:cNvSpPr>
              <a:spLocks/>
            </p:cNvSpPr>
            <p:nvPr/>
          </p:nvSpPr>
          <p:spPr bwMode="auto">
            <a:xfrm>
              <a:off x="2014" y="2446"/>
              <a:ext cx="784" cy="733"/>
            </a:xfrm>
            <a:custGeom>
              <a:avLst/>
              <a:gdLst>
                <a:gd name="T0" fmla="*/ 0 w 1568"/>
                <a:gd name="T1" fmla="*/ 0 h 2197"/>
                <a:gd name="T2" fmla="*/ 1 w 1568"/>
                <a:gd name="T3" fmla="*/ 0 h 2197"/>
                <a:gd name="T4" fmla="*/ 1 w 1568"/>
                <a:gd name="T5" fmla="*/ 0 h 2197"/>
                <a:gd name="T6" fmla="*/ 1 w 1568"/>
                <a:gd name="T7" fmla="*/ 0 h 2197"/>
                <a:gd name="T8" fmla="*/ 1 w 1568"/>
                <a:gd name="T9" fmla="*/ 0 h 2197"/>
                <a:gd name="T10" fmla="*/ 1 w 1568"/>
                <a:gd name="T11" fmla="*/ 0 h 2197"/>
                <a:gd name="T12" fmla="*/ 1 w 1568"/>
                <a:gd name="T13" fmla="*/ 0 h 2197"/>
                <a:gd name="T14" fmla="*/ 1 w 1568"/>
                <a:gd name="T15" fmla="*/ 0 h 2197"/>
                <a:gd name="T16" fmla="*/ 1 w 1568"/>
                <a:gd name="T17" fmla="*/ 0 h 2197"/>
                <a:gd name="T18" fmla="*/ 1 w 1568"/>
                <a:gd name="T19" fmla="*/ 0 h 2197"/>
                <a:gd name="T20" fmla="*/ 1 w 1568"/>
                <a:gd name="T21" fmla="*/ 0 h 2197"/>
                <a:gd name="T22" fmla="*/ 1 w 1568"/>
                <a:gd name="T23" fmla="*/ 0 h 2197"/>
                <a:gd name="T24" fmla="*/ 1 w 1568"/>
                <a:gd name="T25" fmla="*/ 0 h 2197"/>
                <a:gd name="T26" fmla="*/ 1 w 1568"/>
                <a:gd name="T27" fmla="*/ 0 h 2197"/>
                <a:gd name="T28" fmla="*/ 1 w 1568"/>
                <a:gd name="T29" fmla="*/ 0 h 2197"/>
                <a:gd name="T30" fmla="*/ 1 w 1568"/>
                <a:gd name="T31" fmla="*/ 0 h 2197"/>
                <a:gd name="T32" fmla="*/ 1 w 1568"/>
                <a:gd name="T33" fmla="*/ 0 h 2197"/>
                <a:gd name="T34" fmla="*/ 1 w 1568"/>
                <a:gd name="T35" fmla="*/ 0 h 2197"/>
                <a:gd name="T36" fmla="*/ 1 w 1568"/>
                <a:gd name="T37" fmla="*/ 0 h 2197"/>
                <a:gd name="T38" fmla="*/ 1 w 1568"/>
                <a:gd name="T39" fmla="*/ 0 h 2197"/>
                <a:gd name="T40" fmla="*/ 1 w 1568"/>
                <a:gd name="T41" fmla="*/ 0 h 2197"/>
                <a:gd name="T42" fmla="*/ 1 w 1568"/>
                <a:gd name="T43" fmla="*/ 0 h 2197"/>
                <a:gd name="T44" fmla="*/ 1 w 1568"/>
                <a:gd name="T45" fmla="*/ 0 h 2197"/>
                <a:gd name="T46" fmla="*/ 1 w 1568"/>
                <a:gd name="T47" fmla="*/ 0 h 2197"/>
                <a:gd name="T48" fmla="*/ 1 w 1568"/>
                <a:gd name="T49" fmla="*/ 0 h 2197"/>
                <a:gd name="T50" fmla="*/ 1 w 1568"/>
                <a:gd name="T51" fmla="*/ 0 h 2197"/>
                <a:gd name="T52" fmla="*/ 1 w 1568"/>
                <a:gd name="T53" fmla="*/ 0 h 2197"/>
                <a:gd name="T54" fmla="*/ 1 w 1568"/>
                <a:gd name="T55" fmla="*/ 0 h 2197"/>
                <a:gd name="T56" fmla="*/ 1 w 1568"/>
                <a:gd name="T57" fmla="*/ 0 h 2197"/>
                <a:gd name="T58" fmla="*/ 1 w 1568"/>
                <a:gd name="T59" fmla="*/ 0 h 2197"/>
                <a:gd name="T60" fmla="*/ 1 w 1568"/>
                <a:gd name="T61" fmla="*/ 0 h 2197"/>
                <a:gd name="T62" fmla="*/ 1 w 1568"/>
                <a:gd name="T63" fmla="*/ 0 h 2197"/>
                <a:gd name="T64" fmla="*/ 1 w 1568"/>
                <a:gd name="T65" fmla="*/ 0 h 2197"/>
                <a:gd name="T66" fmla="*/ 0 w 1568"/>
                <a:gd name="T67" fmla="*/ 0 h 2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68"/>
                <a:gd name="T103" fmla="*/ 0 h 2197"/>
                <a:gd name="T104" fmla="*/ 1568 w 1568"/>
                <a:gd name="T105" fmla="*/ 2197 h 219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68" h="2197">
                  <a:moveTo>
                    <a:pt x="0" y="2197"/>
                  </a:moveTo>
                  <a:lnTo>
                    <a:pt x="28" y="2024"/>
                  </a:lnTo>
                  <a:lnTo>
                    <a:pt x="42" y="1747"/>
                  </a:lnTo>
                  <a:lnTo>
                    <a:pt x="82" y="1641"/>
                  </a:lnTo>
                  <a:lnTo>
                    <a:pt x="168" y="1569"/>
                  </a:lnTo>
                  <a:lnTo>
                    <a:pt x="277" y="1487"/>
                  </a:lnTo>
                  <a:lnTo>
                    <a:pt x="402" y="1414"/>
                  </a:lnTo>
                  <a:lnTo>
                    <a:pt x="448" y="1306"/>
                  </a:lnTo>
                  <a:lnTo>
                    <a:pt x="454" y="1248"/>
                  </a:lnTo>
                  <a:lnTo>
                    <a:pt x="378" y="1201"/>
                  </a:lnTo>
                  <a:lnTo>
                    <a:pt x="285" y="1092"/>
                  </a:lnTo>
                  <a:lnTo>
                    <a:pt x="285" y="880"/>
                  </a:lnTo>
                  <a:lnTo>
                    <a:pt x="324" y="510"/>
                  </a:lnTo>
                  <a:lnTo>
                    <a:pt x="356" y="240"/>
                  </a:lnTo>
                  <a:lnTo>
                    <a:pt x="472" y="57"/>
                  </a:lnTo>
                  <a:lnTo>
                    <a:pt x="549" y="0"/>
                  </a:lnTo>
                  <a:lnTo>
                    <a:pt x="619" y="11"/>
                  </a:lnTo>
                  <a:lnTo>
                    <a:pt x="688" y="24"/>
                  </a:lnTo>
                  <a:lnTo>
                    <a:pt x="721" y="0"/>
                  </a:lnTo>
                  <a:lnTo>
                    <a:pt x="870" y="115"/>
                  </a:lnTo>
                  <a:lnTo>
                    <a:pt x="985" y="450"/>
                  </a:lnTo>
                  <a:lnTo>
                    <a:pt x="1063" y="747"/>
                  </a:lnTo>
                  <a:lnTo>
                    <a:pt x="1063" y="1010"/>
                  </a:lnTo>
                  <a:lnTo>
                    <a:pt x="985" y="1191"/>
                  </a:lnTo>
                  <a:lnTo>
                    <a:pt x="900" y="1261"/>
                  </a:lnTo>
                  <a:lnTo>
                    <a:pt x="932" y="1329"/>
                  </a:lnTo>
                  <a:lnTo>
                    <a:pt x="1081" y="1462"/>
                  </a:lnTo>
                  <a:lnTo>
                    <a:pt x="1266" y="1487"/>
                  </a:lnTo>
                  <a:lnTo>
                    <a:pt x="1367" y="1560"/>
                  </a:lnTo>
                  <a:lnTo>
                    <a:pt x="1445" y="1638"/>
                  </a:lnTo>
                  <a:lnTo>
                    <a:pt x="1484" y="1794"/>
                  </a:lnTo>
                  <a:lnTo>
                    <a:pt x="1531" y="1959"/>
                  </a:lnTo>
                  <a:lnTo>
                    <a:pt x="1568" y="2194"/>
                  </a:lnTo>
                  <a:lnTo>
                    <a:pt x="0" y="2197"/>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71" name="Freeform 16"/>
            <p:cNvSpPr>
              <a:spLocks/>
            </p:cNvSpPr>
            <p:nvPr/>
          </p:nvSpPr>
          <p:spPr bwMode="auto">
            <a:xfrm>
              <a:off x="2793" y="2383"/>
              <a:ext cx="827" cy="794"/>
            </a:xfrm>
            <a:custGeom>
              <a:avLst/>
              <a:gdLst>
                <a:gd name="T0" fmla="*/ 0 w 1653"/>
                <a:gd name="T1" fmla="*/ 0 h 2380"/>
                <a:gd name="T2" fmla="*/ 1 w 1653"/>
                <a:gd name="T3" fmla="*/ 0 h 2380"/>
                <a:gd name="T4" fmla="*/ 1 w 1653"/>
                <a:gd name="T5" fmla="*/ 0 h 2380"/>
                <a:gd name="T6" fmla="*/ 1 w 1653"/>
                <a:gd name="T7" fmla="*/ 0 h 2380"/>
                <a:gd name="T8" fmla="*/ 1 w 1653"/>
                <a:gd name="T9" fmla="*/ 0 h 2380"/>
                <a:gd name="T10" fmla="*/ 1 w 1653"/>
                <a:gd name="T11" fmla="*/ 0 h 2380"/>
                <a:gd name="T12" fmla="*/ 1 w 1653"/>
                <a:gd name="T13" fmla="*/ 0 h 2380"/>
                <a:gd name="T14" fmla="*/ 1 w 1653"/>
                <a:gd name="T15" fmla="*/ 0 h 2380"/>
                <a:gd name="T16" fmla="*/ 1 w 1653"/>
                <a:gd name="T17" fmla="*/ 0 h 2380"/>
                <a:gd name="T18" fmla="*/ 1 w 1653"/>
                <a:gd name="T19" fmla="*/ 0 h 2380"/>
                <a:gd name="T20" fmla="*/ 1 w 1653"/>
                <a:gd name="T21" fmla="*/ 0 h 2380"/>
                <a:gd name="T22" fmla="*/ 1 w 1653"/>
                <a:gd name="T23" fmla="*/ 0 h 2380"/>
                <a:gd name="T24" fmla="*/ 1 w 1653"/>
                <a:gd name="T25" fmla="*/ 0 h 2380"/>
                <a:gd name="T26" fmla="*/ 1 w 1653"/>
                <a:gd name="T27" fmla="*/ 0 h 2380"/>
                <a:gd name="T28" fmla="*/ 1 w 1653"/>
                <a:gd name="T29" fmla="*/ 0 h 2380"/>
                <a:gd name="T30" fmla="*/ 1 w 1653"/>
                <a:gd name="T31" fmla="*/ 0 h 2380"/>
                <a:gd name="T32" fmla="*/ 1 w 1653"/>
                <a:gd name="T33" fmla="*/ 0 h 2380"/>
                <a:gd name="T34" fmla="*/ 1 w 1653"/>
                <a:gd name="T35" fmla="*/ 0 h 2380"/>
                <a:gd name="T36" fmla="*/ 1 w 1653"/>
                <a:gd name="T37" fmla="*/ 0 h 2380"/>
                <a:gd name="T38" fmla="*/ 1 w 1653"/>
                <a:gd name="T39" fmla="*/ 0 h 2380"/>
                <a:gd name="T40" fmla="*/ 1 w 1653"/>
                <a:gd name="T41" fmla="*/ 0 h 2380"/>
                <a:gd name="T42" fmla="*/ 1 w 1653"/>
                <a:gd name="T43" fmla="*/ 0 h 2380"/>
                <a:gd name="T44" fmla="*/ 1 w 1653"/>
                <a:gd name="T45" fmla="*/ 0 h 2380"/>
                <a:gd name="T46" fmla="*/ 1 w 1653"/>
                <a:gd name="T47" fmla="*/ 0 h 2380"/>
                <a:gd name="T48" fmla="*/ 1 w 1653"/>
                <a:gd name="T49" fmla="*/ 0 h 2380"/>
                <a:gd name="T50" fmla="*/ 1 w 1653"/>
                <a:gd name="T51" fmla="*/ 0 h 2380"/>
                <a:gd name="T52" fmla="*/ 1 w 1653"/>
                <a:gd name="T53" fmla="*/ 0 h 2380"/>
                <a:gd name="T54" fmla="*/ 1 w 1653"/>
                <a:gd name="T55" fmla="*/ 0 h 2380"/>
                <a:gd name="T56" fmla="*/ 1 w 1653"/>
                <a:gd name="T57" fmla="*/ 0 h 2380"/>
                <a:gd name="T58" fmla="*/ 1 w 1653"/>
                <a:gd name="T59" fmla="*/ 0 h 2380"/>
                <a:gd name="T60" fmla="*/ 1 w 1653"/>
                <a:gd name="T61" fmla="*/ 0 h 2380"/>
                <a:gd name="T62" fmla="*/ 1 w 1653"/>
                <a:gd name="T63" fmla="*/ 0 h 2380"/>
                <a:gd name="T64" fmla="*/ 1 w 1653"/>
                <a:gd name="T65" fmla="*/ 0 h 2380"/>
                <a:gd name="T66" fmla="*/ 1 w 1653"/>
                <a:gd name="T67" fmla="*/ 0 h 2380"/>
                <a:gd name="T68" fmla="*/ 1 w 1653"/>
                <a:gd name="T69" fmla="*/ 0 h 2380"/>
                <a:gd name="T70" fmla="*/ 1 w 1653"/>
                <a:gd name="T71" fmla="*/ 0 h 2380"/>
                <a:gd name="T72" fmla="*/ 1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7" y="1427"/>
                  </a:lnTo>
                  <a:lnTo>
                    <a:pt x="548" y="1365"/>
                  </a:lnTo>
                  <a:lnTo>
                    <a:pt x="572"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1" y="345"/>
                  </a:lnTo>
                  <a:lnTo>
                    <a:pt x="1046" y="496"/>
                  </a:lnTo>
                  <a:lnTo>
                    <a:pt x="1047" y="631"/>
                  </a:lnTo>
                  <a:lnTo>
                    <a:pt x="1093" y="653"/>
                  </a:lnTo>
                  <a:lnTo>
                    <a:pt x="1078" y="865"/>
                  </a:lnTo>
                  <a:lnTo>
                    <a:pt x="1012" y="903"/>
                  </a:lnTo>
                  <a:lnTo>
                    <a:pt x="993" y="1030"/>
                  </a:lnTo>
                  <a:lnTo>
                    <a:pt x="968" y="1179"/>
                  </a:lnTo>
                  <a:lnTo>
                    <a:pt x="983" y="1296"/>
                  </a:lnTo>
                  <a:lnTo>
                    <a:pt x="1070" y="1368"/>
                  </a:lnTo>
                  <a:lnTo>
                    <a:pt x="1186" y="1413"/>
                  </a:lnTo>
                  <a:lnTo>
                    <a:pt x="1350" y="1447"/>
                  </a:lnTo>
                  <a:lnTo>
                    <a:pt x="1468" y="1462"/>
                  </a:lnTo>
                  <a:lnTo>
                    <a:pt x="1530" y="1579"/>
                  </a:lnTo>
                  <a:lnTo>
                    <a:pt x="1577" y="1687"/>
                  </a:lnTo>
                  <a:lnTo>
                    <a:pt x="1653" y="2353"/>
                  </a:lnTo>
                  <a:lnTo>
                    <a:pt x="0" y="2380"/>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72" name="Rectangle 17"/>
            <p:cNvSpPr>
              <a:spLocks noChangeArrowheads="1"/>
            </p:cNvSpPr>
            <p:nvPr/>
          </p:nvSpPr>
          <p:spPr bwMode="auto">
            <a:xfrm>
              <a:off x="3272" y="1322"/>
              <a:ext cx="110" cy="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GB">
                  <a:solidFill>
                    <a:srgbClr val="6E6E6E"/>
                  </a:solidFill>
                  <a:latin typeface="Lucida Sans Unicode" charset="0"/>
                </a:rPr>
                <a:t>z</a:t>
              </a:r>
              <a:endParaRPr lang="en-GB">
                <a:latin typeface="Lucida Sans Unicode" charset="0"/>
              </a:endParaRPr>
            </a:p>
          </p:txBody>
        </p:sp>
        <p:sp>
          <p:nvSpPr>
            <p:cNvPr id="19473" name="Rectangle 18"/>
            <p:cNvSpPr>
              <a:spLocks noChangeArrowheads="1"/>
            </p:cNvSpPr>
            <p:nvPr/>
          </p:nvSpPr>
          <p:spPr bwMode="auto">
            <a:xfrm>
              <a:off x="3166" y="1365"/>
              <a:ext cx="9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100">
                  <a:solidFill>
                    <a:srgbClr val="6E6E6E"/>
                  </a:solidFill>
                  <a:latin typeface="Lucida Sans Unicode" charset="0"/>
                </a:rPr>
                <a:t>z</a:t>
              </a:r>
              <a:endParaRPr lang="en-US">
                <a:latin typeface="Lucida Sans Unicode" charset="0"/>
              </a:endParaRPr>
            </a:p>
          </p:txBody>
        </p:sp>
        <p:sp>
          <p:nvSpPr>
            <p:cNvPr id="19474" name="Rectangle 19"/>
            <p:cNvSpPr>
              <a:spLocks noChangeArrowheads="1"/>
            </p:cNvSpPr>
            <p:nvPr/>
          </p:nvSpPr>
          <p:spPr bwMode="auto">
            <a:xfrm>
              <a:off x="3079" y="1409"/>
              <a:ext cx="110" cy="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solidFill>
                    <a:srgbClr val="6E6E6E"/>
                  </a:solidFill>
                  <a:latin typeface="Lucida Sans Unicode" charset="0"/>
                </a:rPr>
                <a:t>z</a:t>
              </a:r>
              <a:endParaRPr lang="en-US">
                <a:latin typeface="Lucida Sans Unicode" charset="0"/>
              </a:endParaRPr>
            </a:p>
          </p:txBody>
        </p:sp>
        <p:sp>
          <p:nvSpPr>
            <p:cNvPr id="19475" name="Rectangle 20"/>
            <p:cNvSpPr>
              <a:spLocks noChangeArrowheads="1"/>
            </p:cNvSpPr>
            <p:nvPr/>
          </p:nvSpPr>
          <p:spPr bwMode="auto">
            <a:xfrm>
              <a:off x="3017" y="1498"/>
              <a:ext cx="69" cy="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500">
                  <a:solidFill>
                    <a:srgbClr val="6E6E6E"/>
                  </a:solidFill>
                  <a:latin typeface="Lucida Sans Unicode" charset="0"/>
                </a:rPr>
                <a:t>z</a:t>
              </a:r>
              <a:endParaRPr lang="en-US">
                <a:latin typeface="Lucida Sans Unicode" charset="0"/>
              </a:endParaRPr>
            </a:p>
          </p:txBody>
        </p:sp>
        <p:sp>
          <p:nvSpPr>
            <p:cNvPr id="19476" name="Rectangle 21"/>
            <p:cNvSpPr>
              <a:spLocks noChangeArrowheads="1"/>
            </p:cNvSpPr>
            <p:nvPr/>
          </p:nvSpPr>
          <p:spPr bwMode="auto">
            <a:xfrm>
              <a:off x="2961" y="1587"/>
              <a:ext cx="60"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300">
                  <a:solidFill>
                    <a:srgbClr val="6E6E6E"/>
                  </a:solidFill>
                  <a:latin typeface="Lucida Sans Unicode" charset="0"/>
                </a:rPr>
                <a:t>z</a:t>
              </a:r>
              <a:endParaRPr lang="en-US">
                <a:latin typeface="Lucida Sans Unicode" charset="0"/>
              </a:endParaRPr>
            </a:p>
          </p:txBody>
        </p:sp>
        <p:sp>
          <p:nvSpPr>
            <p:cNvPr id="19477" name="Rectangle 22"/>
            <p:cNvSpPr>
              <a:spLocks noChangeArrowheads="1"/>
            </p:cNvSpPr>
            <p:nvPr/>
          </p:nvSpPr>
          <p:spPr bwMode="auto">
            <a:xfrm>
              <a:off x="2920" y="1680"/>
              <a:ext cx="50" cy="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100">
                  <a:solidFill>
                    <a:srgbClr val="6E6E6E"/>
                  </a:solidFill>
                  <a:latin typeface="Lucida Sans Unicode" charset="0"/>
                </a:rPr>
                <a:t>z</a:t>
              </a:r>
              <a:endParaRPr lang="en-US">
                <a:latin typeface="Lucida Sans Unicode" charset="0"/>
              </a:endParaRPr>
            </a:p>
          </p:txBody>
        </p:sp>
        <p:sp>
          <p:nvSpPr>
            <p:cNvPr id="19478" name="Rectangle 23"/>
            <p:cNvSpPr>
              <a:spLocks noChangeArrowheads="1"/>
            </p:cNvSpPr>
            <p:nvPr/>
          </p:nvSpPr>
          <p:spPr bwMode="auto">
            <a:xfrm>
              <a:off x="2895" y="1749"/>
              <a:ext cx="41" cy="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900">
                  <a:solidFill>
                    <a:srgbClr val="6E6E6E"/>
                  </a:solidFill>
                  <a:latin typeface="Lucida Sans Unicode" charset="0"/>
                </a:rPr>
                <a:t>z</a:t>
              </a:r>
              <a:endParaRPr lang="en-US">
                <a:latin typeface="Lucida Sans Unicode" charset="0"/>
              </a:endParaRPr>
            </a:p>
          </p:txBody>
        </p:sp>
        <p:sp>
          <p:nvSpPr>
            <p:cNvPr id="19479" name="Freeform 24"/>
            <p:cNvSpPr>
              <a:spLocks/>
            </p:cNvSpPr>
            <p:nvPr/>
          </p:nvSpPr>
          <p:spPr bwMode="auto">
            <a:xfrm>
              <a:off x="950" y="1735"/>
              <a:ext cx="777" cy="965"/>
            </a:xfrm>
            <a:custGeom>
              <a:avLst/>
              <a:gdLst>
                <a:gd name="T0" fmla="*/ 1 w 1554"/>
                <a:gd name="T1" fmla="*/ 0 h 2895"/>
                <a:gd name="T2" fmla="*/ 1 w 1554"/>
                <a:gd name="T3" fmla="*/ 0 h 2895"/>
                <a:gd name="T4" fmla="*/ 1 w 1554"/>
                <a:gd name="T5" fmla="*/ 0 h 2895"/>
                <a:gd name="T6" fmla="*/ 1 w 1554"/>
                <a:gd name="T7" fmla="*/ 0 h 2895"/>
                <a:gd name="T8" fmla="*/ 1 w 1554"/>
                <a:gd name="T9" fmla="*/ 0 h 2895"/>
                <a:gd name="T10" fmla="*/ 1 w 1554"/>
                <a:gd name="T11" fmla="*/ 0 h 2895"/>
                <a:gd name="T12" fmla="*/ 1 w 1554"/>
                <a:gd name="T13" fmla="*/ 0 h 2895"/>
                <a:gd name="T14" fmla="*/ 1 w 1554"/>
                <a:gd name="T15" fmla="*/ 0 h 2895"/>
                <a:gd name="T16" fmla="*/ 1 w 1554"/>
                <a:gd name="T17" fmla="*/ 0 h 2895"/>
                <a:gd name="T18" fmla="*/ 1 w 1554"/>
                <a:gd name="T19" fmla="*/ 0 h 2895"/>
                <a:gd name="T20" fmla="*/ 1 w 1554"/>
                <a:gd name="T21" fmla="*/ 0 h 2895"/>
                <a:gd name="T22" fmla="*/ 1 w 1554"/>
                <a:gd name="T23" fmla="*/ 0 h 2895"/>
                <a:gd name="T24" fmla="*/ 1 w 1554"/>
                <a:gd name="T25" fmla="*/ 0 h 2895"/>
                <a:gd name="T26" fmla="*/ 1 w 1554"/>
                <a:gd name="T27" fmla="*/ 0 h 2895"/>
                <a:gd name="T28" fmla="*/ 1 w 1554"/>
                <a:gd name="T29" fmla="*/ 0 h 2895"/>
                <a:gd name="T30" fmla="*/ 1 w 1554"/>
                <a:gd name="T31" fmla="*/ 0 h 2895"/>
                <a:gd name="T32" fmla="*/ 1 w 1554"/>
                <a:gd name="T33" fmla="*/ 0 h 2895"/>
                <a:gd name="T34" fmla="*/ 1 w 1554"/>
                <a:gd name="T35" fmla="*/ 0 h 2895"/>
                <a:gd name="T36" fmla="*/ 1 w 1554"/>
                <a:gd name="T37" fmla="*/ 0 h 2895"/>
                <a:gd name="T38" fmla="*/ 1 w 1554"/>
                <a:gd name="T39" fmla="*/ 0 h 2895"/>
                <a:gd name="T40" fmla="*/ 1 w 1554"/>
                <a:gd name="T41" fmla="*/ 0 h 2895"/>
                <a:gd name="T42" fmla="*/ 1 w 1554"/>
                <a:gd name="T43" fmla="*/ 0 h 2895"/>
                <a:gd name="T44" fmla="*/ 1 w 1554"/>
                <a:gd name="T45" fmla="*/ 0 h 2895"/>
                <a:gd name="T46" fmla="*/ 1 w 1554"/>
                <a:gd name="T47" fmla="*/ 0 h 2895"/>
                <a:gd name="T48" fmla="*/ 1 w 1554"/>
                <a:gd name="T49" fmla="*/ 0 h 2895"/>
                <a:gd name="T50" fmla="*/ 1 w 1554"/>
                <a:gd name="T51" fmla="*/ 0 h 2895"/>
                <a:gd name="T52" fmla="*/ 1 w 1554"/>
                <a:gd name="T53" fmla="*/ 0 h 2895"/>
                <a:gd name="T54" fmla="*/ 1 w 1554"/>
                <a:gd name="T55" fmla="*/ 0 h 2895"/>
                <a:gd name="T56" fmla="*/ 1 w 1554"/>
                <a:gd name="T57" fmla="*/ 0 h 2895"/>
                <a:gd name="T58" fmla="*/ 1 w 1554"/>
                <a:gd name="T59" fmla="*/ 0 h 2895"/>
                <a:gd name="T60" fmla="*/ 1 w 1554"/>
                <a:gd name="T61" fmla="*/ 0 h 2895"/>
                <a:gd name="T62" fmla="*/ 1 w 1554"/>
                <a:gd name="T63" fmla="*/ 0 h 2895"/>
                <a:gd name="T64" fmla="*/ 1 w 1554"/>
                <a:gd name="T65" fmla="*/ 0 h 2895"/>
                <a:gd name="T66" fmla="*/ 0 w 1554"/>
                <a:gd name="T67" fmla="*/ 0 h 2895"/>
                <a:gd name="T68" fmla="*/ 1 w 1554"/>
                <a:gd name="T69" fmla="*/ 0 h 2895"/>
                <a:gd name="T70" fmla="*/ 1 w 1554"/>
                <a:gd name="T71" fmla="*/ 0 h 289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5"/>
                <a:gd name="T110" fmla="*/ 1554 w 1554"/>
                <a:gd name="T111" fmla="*/ 2895 h 289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5">
                  <a:moveTo>
                    <a:pt x="1487" y="2887"/>
                  </a:moveTo>
                  <a:lnTo>
                    <a:pt x="1516" y="2876"/>
                  </a:lnTo>
                  <a:lnTo>
                    <a:pt x="1536" y="2838"/>
                  </a:lnTo>
                  <a:lnTo>
                    <a:pt x="1554" y="2707"/>
                  </a:lnTo>
                  <a:lnTo>
                    <a:pt x="1554" y="2665"/>
                  </a:lnTo>
                  <a:lnTo>
                    <a:pt x="1553" y="2619"/>
                  </a:lnTo>
                  <a:lnTo>
                    <a:pt x="1547" y="2519"/>
                  </a:lnTo>
                  <a:lnTo>
                    <a:pt x="1518" y="2295"/>
                  </a:lnTo>
                  <a:lnTo>
                    <a:pt x="1425" y="1842"/>
                  </a:lnTo>
                  <a:lnTo>
                    <a:pt x="1323" y="1530"/>
                  </a:lnTo>
                  <a:lnTo>
                    <a:pt x="1284" y="1492"/>
                  </a:lnTo>
                  <a:lnTo>
                    <a:pt x="1237" y="1468"/>
                  </a:lnTo>
                  <a:lnTo>
                    <a:pt x="1029" y="1374"/>
                  </a:lnTo>
                  <a:lnTo>
                    <a:pt x="977" y="1323"/>
                  </a:lnTo>
                  <a:lnTo>
                    <a:pt x="940" y="1245"/>
                  </a:lnTo>
                  <a:lnTo>
                    <a:pt x="924" y="1193"/>
                  </a:lnTo>
                  <a:lnTo>
                    <a:pt x="925" y="1170"/>
                  </a:lnTo>
                  <a:lnTo>
                    <a:pt x="934" y="1137"/>
                  </a:lnTo>
                  <a:lnTo>
                    <a:pt x="1021" y="953"/>
                  </a:lnTo>
                  <a:lnTo>
                    <a:pt x="1055" y="848"/>
                  </a:lnTo>
                  <a:lnTo>
                    <a:pt x="1072" y="786"/>
                  </a:lnTo>
                  <a:lnTo>
                    <a:pt x="1078" y="740"/>
                  </a:lnTo>
                  <a:lnTo>
                    <a:pt x="1078" y="702"/>
                  </a:lnTo>
                  <a:lnTo>
                    <a:pt x="1078" y="678"/>
                  </a:lnTo>
                  <a:lnTo>
                    <a:pt x="1077" y="647"/>
                  </a:lnTo>
                  <a:lnTo>
                    <a:pt x="1068" y="507"/>
                  </a:lnTo>
                  <a:lnTo>
                    <a:pt x="1036" y="280"/>
                  </a:lnTo>
                  <a:lnTo>
                    <a:pt x="942" y="129"/>
                  </a:lnTo>
                  <a:lnTo>
                    <a:pt x="831" y="5"/>
                  </a:lnTo>
                  <a:lnTo>
                    <a:pt x="814" y="0"/>
                  </a:lnTo>
                  <a:lnTo>
                    <a:pt x="793" y="0"/>
                  </a:lnTo>
                  <a:lnTo>
                    <a:pt x="750" y="16"/>
                  </a:lnTo>
                  <a:lnTo>
                    <a:pt x="723" y="39"/>
                  </a:lnTo>
                  <a:lnTo>
                    <a:pt x="720" y="48"/>
                  </a:lnTo>
                  <a:lnTo>
                    <a:pt x="729" y="58"/>
                  </a:lnTo>
                  <a:lnTo>
                    <a:pt x="701" y="23"/>
                  </a:lnTo>
                  <a:lnTo>
                    <a:pt x="665" y="6"/>
                  </a:lnTo>
                  <a:lnTo>
                    <a:pt x="647" y="3"/>
                  </a:lnTo>
                  <a:lnTo>
                    <a:pt x="630" y="13"/>
                  </a:lnTo>
                  <a:lnTo>
                    <a:pt x="543" y="110"/>
                  </a:lnTo>
                  <a:lnTo>
                    <a:pt x="463" y="224"/>
                  </a:lnTo>
                  <a:lnTo>
                    <a:pt x="452" y="418"/>
                  </a:lnTo>
                  <a:lnTo>
                    <a:pt x="452" y="540"/>
                  </a:lnTo>
                  <a:lnTo>
                    <a:pt x="448" y="621"/>
                  </a:lnTo>
                  <a:lnTo>
                    <a:pt x="433" y="660"/>
                  </a:lnTo>
                  <a:lnTo>
                    <a:pt x="419" y="704"/>
                  </a:lnTo>
                  <a:lnTo>
                    <a:pt x="419" y="728"/>
                  </a:lnTo>
                  <a:lnTo>
                    <a:pt x="417" y="750"/>
                  </a:lnTo>
                  <a:lnTo>
                    <a:pt x="417" y="773"/>
                  </a:lnTo>
                  <a:lnTo>
                    <a:pt x="417" y="806"/>
                  </a:lnTo>
                  <a:lnTo>
                    <a:pt x="452" y="875"/>
                  </a:lnTo>
                  <a:lnTo>
                    <a:pt x="489" y="946"/>
                  </a:lnTo>
                  <a:lnTo>
                    <a:pt x="538" y="1069"/>
                  </a:lnTo>
                  <a:lnTo>
                    <a:pt x="554" y="1133"/>
                  </a:lnTo>
                  <a:lnTo>
                    <a:pt x="550" y="1163"/>
                  </a:lnTo>
                  <a:lnTo>
                    <a:pt x="553" y="1187"/>
                  </a:lnTo>
                  <a:lnTo>
                    <a:pt x="554" y="1225"/>
                  </a:lnTo>
                  <a:lnTo>
                    <a:pt x="547" y="1260"/>
                  </a:lnTo>
                  <a:lnTo>
                    <a:pt x="531" y="1286"/>
                  </a:lnTo>
                  <a:lnTo>
                    <a:pt x="479" y="1330"/>
                  </a:lnTo>
                  <a:lnTo>
                    <a:pt x="424" y="1372"/>
                  </a:lnTo>
                  <a:lnTo>
                    <a:pt x="328" y="1375"/>
                  </a:lnTo>
                  <a:lnTo>
                    <a:pt x="212" y="1398"/>
                  </a:lnTo>
                  <a:lnTo>
                    <a:pt x="90" y="1491"/>
                  </a:lnTo>
                  <a:lnTo>
                    <a:pt x="57" y="1622"/>
                  </a:lnTo>
                  <a:lnTo>
                    <a:pt x="33" y="1764"/>
                  </a:lnTo>
                  <a:lnTo>
                    <a:pt x="5" y="2369"/>
                  </a:lnTo>
                  <a:lnTo>
                    <a:pt x="0" y="2853"/>
                  </a:lnTo>
                  <a:lnTo>
                    <a:pt x="472" y="2886"/>
                  </a:lnTo>
                  <a:lnTo>
                    <a:pt x="948" y="2895"/>
                  </a:lnTo>
                  <a:lnTo>
                    <a:pt x="1214" y="2895"/>
                  </a:lnTo>
                  <a:lnTo>
                    <a:pt x="1487" y="2887"/>
                  </a:lnTo>
                  <a:close/>
                </a:path>
              </a:pathLst>
            </a:custGeom>
            <a:solidFill>
              <a:srgbClr val="6E6E6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0" name="Freeform 25"/>
            <p:cNvSpPr>
              <a:spLocks/>
            </p:cNvSpPr>
            <p:nvPr/>
          </p:nvSpPr>
          <p:spPr bwMode="auto">
            <a:xfrm>
              <a:off x="845" y="1993"/>
              <a:ext cx="774" cy="977"/>
            </a:xfrm>
            <a:custGeom>
              <a:avLst/>
              <a:gdLst>
                <a:gd name="T0" fmla="*/ 0 w 1549"/>
                <a:gd name="T1" fmla="*/ 0 h 2933"/>
                <a:gd name="T2" fmla="*/ 0 w 1549"/>
                <a:gd name="T3" fmla="*/ 0 h 2933"/>
                <a:gd name="T4" fmla="*/ 0 w 1549"/>
                <a:gd name="T5" fmla="*/ 0 h 2933"/>
                <a:gd name="T6" fmla="*/ 0 w 1549"/>
                <a:gd name="T7" fmla="*/ 0 h 2933"/>
                <a:gd name="T8" fmla="*/ 0 w 1549"/>
                <a:gd name="T9" fmla="*/ 0 h 2933"/>
                <a:gd name="T10" fmla="*/ 0 w 1549"/>
                <a:gd name="T11" fmla="*/ 0 h 2933"/>
                <a:gd name="T12" fmla="*/ 0 w 1549"/>
                <a:gd name="T13" fmla="*/ 0 h 2933"/>
                <a:gd name="T14" fmla="*/ 0 w 1549"/>
                <a:gd name="T15" fmla="*/ 0 h 2933"/>
                <a:gd name="T16" fmla="*/ 0 w 1549"/>
                <a:gd name="T17" fmla="*/ 0 h 2933"/>
                <a:gd name="T18" fmla="*/ 0 w 1549"/>
                <a:gd name="T19" fmla="*/ 0 h 2933"/>
                <a:gd name="T20" fmla="*/ 0 w 1549"/>
                <a:gd name="T21" fmla="*/ 0 h 2933"/>
                <a:gd name="T22" fmla="*/ 0 w 1549"/>
                <a:gd name="T23" fmla="*/ 0 h 2933"/>
                <a:gd name="T24" fmla="*/ 0 w 1549"/>
                <a:gd name="T25" fmla="*/ 0 h 2933"/>
                <a:gd name="T26" fmla="*/ 0 w 1549"/>
                <a:gd name="T27" fmla="*/ 0 h 2933"/>
                <a:gd name="T28" fmla="*/ 0 w 1549"/>
                <a:gd name="T29" fmla="*/ 0 h 2933"/>
                <a:gd name="T30" fmla="*/ 0 w 1549"/>
                <a:gd name="T31" fmla="*/ 0 h 2933"/>
                <a:gd name="T32" fmla="*/ 0 w 1549"/>
                <a:gd name="T33" fmla="*/ 0 h 2933"/>
                <a:gd name="T34" fmla="*/ 0 w 1549"/>
                <a:gd name="T35" fmla="*/ 0 h 2933"/>
                <a:gd name="T36" fmla="*/ 0 w 1549"/>
                <a:gd name="T37" fmla="*/ 0 h 2933"/>
                <a:gd name="T38" fmla="*/ 0 w 1549"/>
                <a:gd name="T39" fmla="*/ 0 h 2933"/>
                <a:gd name="T40" fmla="*/ 0 w 1549"/>
                <a:gd name="T41" fmla="*/ 0 h 2933"/>
                <a:gd name="T42" fmla="*/ 0 w 1549"/>
                <a:gd name="T43" fmla="*/ 0 h 2933"/>
                <a:gd name="T44" fmla="*/ 0 w 1549"/>
                <a:gd name="T45" fmla="*/ 0 h 2933"/>
                <a:gd name="T46" fmla="*/ 0 w 1549"/>
                <a:gd name="T47" fmla="*/ 0 h 2933"/>
                <a:gd name="T48" fmla="*/ 0 w 1549"/>
                <a:gd name="T49" fmla="*/ 0 h 2933"/>
                <a:gd name="T50" fmla="*/ 0 w 1549"/>
                <a:gd name="T51" fmla="*/ 0 h 2933"/>
                <a:gd name="T52" fmla="*/ 0 w 1549"/>
                <a:gd name="T53" fmla="*/ 0 h 2933"/>
                <a:gd name="T54" fmla="*/ 0 w 1549"/>
                <a:gd name="T55" fmla="*/ 0 h 2933"/>
                <a:gd name="T56" fmla="*/ 0 w 1549"/>
                <a:gd name="T57" fmla="*/ 0 h 2933"/>
                <a:gd name="T58" fmla="*/ 0 w 1549"/>
                <a:gd name="T59" fmla="*/ 0 h 2933"/>
                <a:gd name="T60" fmla="*/ 0 w 1549"/>
                <a:gd name="T61" fmla="*/ 0 h 2933"/>
                <a:gd name="T62" fmla="*/ 0 w 1549"/>
                <a:gd name="T63" fmla="*/ 0 h 2933"/>
                <a:gd name="T64" fmla="*/ 0 w 1549"/>
                <a:gd name="T65" fmla="*/ 0 h 2933"/>
                <a:gd name="T66" fmla="*/ 0 w 1549"/>
                <a:gd name="T67" fmla="*/ 0 h 2933"/>
                <a:gd name="T68" fmla="*/ 0 w 1549"/>
                <a:gd name="T69" fmla="*/ 0 h 2933"/>
                <a:gd name="T70" fmla="*/ 0 w 1549"/>
                <a:gd name="T71" fmla="*/ 0 h 2933"/>
                <a:gd name="T72" fmla="*/ 0 w 1549"/>
                <a:gd name="T73" fmla="*/ 0 h 2933"/>
                <a:gd name="T74" fmla="*/ 0 w 1549"/>
                <a:gd name="T75" fmla="*/ 0 h 2933"/>
                <a:gd name="T76" fmla="*/ 0 w 1549"/>
                <a:gd name="T77" fmla="*/ 0 h 29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49"/>
                <a:gd name="T118" fmla="*/ 0 h 2933"/>
                <a:gd name="T119" fmla="*/ 1549 w 1549"/>
                <a:gd name="T120" fmla="*/ 2933 h 29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49" h="2933">
                  <a:moveTo>
                    <a:pt x="0" y="2641"/>
                  </a:moveTo>
                  <a:lnTo>
                    <a:pt x="38" y="1868"/>
                  </a:lnTo>
                  <a:lnTo>
                    <a:pt x="101" y="1594"/>
                  </a:lnTo>
                  <a:lnTo>
                    <a:pt x="264" y="1486"/>
                  </a:lnTo>
                  <a:lnTo>
                    <a:pt x="419" y="1464"/>
                  </a:lnTo>
                  <a:lnTo>
                    <a:pt x="552" y="1403"/>
                  </a:lnTo>
                  <a:lnTo>
                    <a:pt x="607" y="1286"/>
                  </a:lnTo>
                  <a:lnTo>
                    <a:pt x="615" y="1109"/>
                  </a:lnTo>
                  <a:lnTo>
                    <a:pt x="560" y="1011"/>
                  </a:lnTo>
                  <a:lnTo>
                    <a:pt x="560" y="954"/>
                  </a:lnTo>
                  <a:lnTo>
                    <a:pt x="513" y="882"/>
                  </a:lnTo>
                  <a:lnTo>
                    <a:pt x="475" y="725"/>
                  </a:lnTo>
                  <a:lnTo>
                    <a:pt x="481" y="701"/>
                  </a:lnTo>
                  <a:lnTo>
                    <a:pt x="443" y="583"/>
                  </a:lnTo>
                  <a:lnTo>
                    <a:pt x="481" y="340"/>
                  </a:lnTo>
                  <a:lnTo>
                    <a:pt x="570" y="226"/>
                  </a:lnTo>
                  <a:lnTo>
                    <a:pt x="667" y="69"/>
                  </a:lnTo>
                  <a:lnTo>
                    <a:pt x="864" y="0"/>
                  </a:lnTo>
                  <a:lnTo>
                    <a:pt x="1011" y="121"/>
                  </a:lnTo>
                  <a:lnTo>
                    <a:pt x="1068" y="216"/>
                  </a:lnTo>
                  <a:lnTo>
                    <a:pt x="1151" y="265"/>
                  </a:lnTo>
                  <a:lnTo>
                    <a:pt x="1151" y="371"/>
                  </a:lnTo>
                  <a:lnTo>
                    <a:pt x="1160" y="430"/>
                  </a:lnTo>
                  <a:lnTo>
                    <a:pt x="1222" y="550"/>
                  </a:lnTo>
                  <a:lnTo>
                    <a:pt x="1173" y="714"/>
                  </a:lnTo>
                  <a:lnTo>
                    <a:pt x="1183" y="836"/>
                  </a:lnTo>
                  <a:lnTo>
                    <a:pt x="1135" y="954"/>
                  </a:lnTo>
                  <a:lnTo>
                    <a:pt x="1096" y="990"/>
                  </a:lnTo>
                  <a:lnTo>
                    <a:pt x="1096" y="1048"/>
                  </a:lnTo>
                  <a:lnTo>
                    <a:pt x="1051" y="1179"/>
                  </a:lnTo>
                  <a:lnTo>
                    <a:pt x="1019" y="1286"/>
                  </a:lnTo>
                  <a:lnTo>
                    <a:pt x="1112" y="1403"/>
                  </a:lnTo>
                  <a:lnTo>
                    <a:pt x="1276" y="1523"/>
                  </a:lnTo>
                  <a:lnTo>
                    <a:pt x="1447" y="1640"/>
                  </a:lnTo>
                  <a:lnTo>
                    <a:pt x="1525" y="1786"/>
                  </a:lnTo>
                  <a:lnTo>
                    <a:pt x="1549" y="1975"/>
                  </a:lnTo>
                  <a:lnTo>
                    <a:pt x="1546" y="2250"/>
                  </a:lnTo>
                  <a:lnTo>
                    <a:pt x="1543" y="2933"/>
                  </a:lnTo>
                  <a:lnTo>
                    <a:pt x="0" y="2641"/>
                  </a:lnTo>
                  <a:close/>
                </a:path>
              </a:pathLst>
            </a:custGeom>
            <a:solidFill>
              <a:srgbClr val="808080"/>
            </a:solidFill>
            <a:ln w="1588">
              <a:solidFill>
                <a:srgbClr val="808080"/>
              </a:solidFill>
              <a:round/>
              <a:headEnd/>
              <a:tailEnd/>
            </a:ln>
          </p:spPr>
          <p:txBody>
            <a:bodyPr/>
            <a:lstStyle/>
            <a:p>
              <a:endParaRPr lang="en-GB"/>
            </a:p>
          </p:txBody>
        </p:sp>
        <p:sp>
          <p:nvSpPr>
            <p:cNvPr id="19481" name="Freeform 26"/>
            <p:cNvSpPr>
              <a:spLocks/>
            </p:cNvSpPr>
            <p:nvPr/>
          </p:nvSpPr>
          <p:spPr bwMode="auto">
            <a:xfrm>
              <a:off x="1270" y="2379"/>
              <a:ext cx="753" cy="791"/>
            </a:xfrm>
            <a:custGeom>
              <a:avLst/>
              <a:gdLst>
                <a:gd name="T0" fmla="*/ 0 w 1507"/>
                <a:gd name="T1" fmla="*/ 0 h 2372"/>
                <a:gd name="T2" fmla="*/ 0 w 1507"/>
                <a:gd name="T3" fmla="*/ 0 h 2372"/>
                <a:gd name="T4" fmla="*/ 0 w 1507"/>
                <a:gd name="T5" fmla="*/ 0 h 2372"/>
                <a:gd name="T6" fmla="*/ 0 w 1507"/>
                <a:gd name="T7" fmla="*/ 0 h 2372"/>
                <a:gd name="T8" fmla="*/ 0 w 1507"/>
                <a:gd name="T9" fmla="*/ 0 h 2372"/>
                <a:gd name="T10" fmla="*/ 0 w 1507"/>
                <a:gd name="T11" fmla="*/ 0 h 2372"/>
                <a:gd name="T12" fmla="*/ 0 w 1507"/>
                <a:gd name="T13" fmla="*/ 0 h 2372"/>
                <a:gd name="T14" fmla="*/ 0 w 1507"/>
                <a:gd name="T15" fmla="*/ 0 h 2372"/>
                <a:gd name="T16" fmla="*/ 0 w 1507"/>
                <a:gd name="T17" fmla="*/ 0 h 2372"/>
                <a:gd name="T18" fmla="*/ 0 w 1507"/>
                <a:gd name="T19" fmla="*/ 0 h 2372"/>
                <a:gd name="T20" fmla="*/ 0 w 1507"/>
                <a:gd name="T21" fmla="*/ 0 h 2372"/>
                <a:gd name="T22" fmla="*/ 0 w 1507"/>
                <a:gd name="T23" fmla="*/ 0 h 2372"/>
                <a:gd name="T24" fmla="*/ 0 w 1507"/>
                <a:gd name="T25" fmla="*/ 0 h 2372"/>
                <a:gd name="T26" fmla="*/ 0 w 1507"/>
                <a:gd name="T27" fmla="*/ 0 h 2372"/>
                <a:gd name="T28" fmla="*/ 0 w 1507"/>
                <a:gd name="T29" fmla="*/ 0 h 2372"/>
                <a:gd name="T30" fmla="*/ 0 w 1507"/>
                <a:gd name="T31" fmla="*/ 0 h 2372"/>
                <a:gd name="T32" fmla="*/ 0 w 1507"/>
                <a:gd name="T33" fmla="*/ 0 h 2372"/>
                <a:gd name="T34" fmla="*/ 0 w 1507"/>
                <a:gd name="T35" fmla="*/ 0 h 2372"/>
                <a:gd name="T36" fmla="*/ 0 w 1507"/>
                <a:gd name="T37" fmla="*/ 0 h 2372"/>
                <a:gd name="T38" fmla="*/ 0 w 1507"/>
                <a:gd name="T39" fmla="*/ 0 h 2372"/>
                <a:gd name="T40" fmla="*/ 0 w 1507"/>
                <a:gd name="T41" fmla="*/ 0 h 2372"/>
                <a:gd name="T42" fmla="*/ 0 w 1507"/>
                <a:gd name="T43" fmla="*/ 0 h 2372"/>
                <a:gd name="T44" fmla="*/ 0 w 1507"/>
                <a:gd name="T45" fmla="*/ 0 h 2372"/>
                <a:gd name="T46" fmla="*/ 0 w 1507"/>
                <a:gd name="T47" fmla="*/ 0 h 2372"/>
                <a:gd name="T48" fmla="*/ 0 w 1507"/>
                <a:gd name="T49" fmla="*/ 0 h 2372"/>
                <a:gd name="T50" fmla="*/ 0 w 1507"/>
                <a:gd name="T51" fmla="*/ 0 h 2372"/>
                <a:gd name="T52" fmla="*/ 0 w 1507"/>
                <a:gd name="T53" fmla="*/ 0 h 2372"/>
                <a:gd name="T54" fmla="*/ 0 w 1507"/>
                <a:gd name="T55" fmla="*/ 0 h 2372"/>
                <a:gd name="T56" fmla="*/ 0 w 1507"/>
                <a:gd name="T57" fmla="*/ 0 h 2372"/>
                <a:gd name="T58" fmla="*/ 0 w 1507"/>
                <a:gd name="T59" fmla="*/ 0 h 2372"/>
                <a:gd name="T60" fmla="*/ 0 w 1507"/>
                <a:gd name="T61" fmla="*/ 0 h 2372"/>
                <a:gd name="T62" fmla="*/ 0 w 1507"/>
                <a:gd name="T63" fmla="*/ 0 h 2372"/>
                <a:gd name="T64" fmla="*/ 0 w 1507"/>
                <a:gd name="T65" fmla="*/ 0 h 2372"/>
                <a:gd name="T66" fmla="*/ 0 w 1507"/>
                <a:gd name="T67" fmla="*/ 0 h 2372"/>
                <a:gd name="T68" fmla="*/ 0 w 1507"/>
                <a:gd name="T69" fmla="*/ 0 h 2372"/>
                <a:gd name="T70" fmla="*/ 0 w 1507"/>
                <a:gd name="T71" fmla="*/ 0 h 2372"/>
                <a:gd name="T72" fmla="*/ 0 w 1507"/>
                <a:gd name="T73" fmla="*/ 0 h 2372"/>
                <a:gd name="T74" fmla="*/ 0 w 1507"/>
                <a:gd name="T75" fmla="*/ 0 h 2372"/>
                <a:gd name="T76" fmla="*/ 0 w 1507"/>
                <a:gd name="T77" fmla="*/ 0 h 237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07"/>
                <a:gd name="T118" fmla="*/ 0 h 2372"/>
                <a:gd name="T119" fmla="*/ 1507 w 1507"/>
                <a:gd name="T120" fmla="*/ 2372 h 237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07" h="2372">
                  <a:moveTo>
                    <a:pt x="0" y="2366"/>
                  </a:moveTo>
                  <a:lnTo>
                    <a:pt x="40" y="1865"/>
                  </a:lnTo>
                  <a:lnTo>
                    <a:pt x="97" y="1629"/>
                  </a:lnTo>
                  <a:lnTo>
                    <a:pt x="260" y="1501"/>
                  </a:lnTo>
                  <a:lnTo>
                    <a:pt x="421" y="1460"/>
                  </a:lnTo>
                  <a:lnTo>
                    <a:pt x="555" y="1401"/>
                  </a:lnTo>
                  <a:lnTo>
                    <a:pt x="609" y="1284"/>
                  </a:lnTo>
                  <a:lnTo>
                    <a:pt x="615" y="1105"/>
                  </a:lnTo>
                  <a:lnTo>
                    <a:pt x="559" y="1046"/>
                  </a:lnTo>
                  <a:lnTo>
                    <a:pt x="513" y="968"/>
                  </a:lnTo>
                  <a:lnTo>
                    <a:pt x="501" y="919"/>
                  </a:lnTo>
                  <a:lnTo>
                    <a:pt x="475" y="724"/>
                  </a:lnTo>
                  <a:lnTo>
                    <a:pt x="479" y="725"/>
                  </a:lnTo>
                  <a:lnTo>
                    <a:pt x="443" y="579"/>
                  </a:lnTo>
                  <a:lnTo>
                    <a:pt x="484" y="340"/>
                  </a:lnTo>
                  <a:lnTo>
                    <a:pt x="569" y="224"/>
                  </a:lnTo>
                  <a:lnTo>
                    <a:pt x="668" y="70"/>
                  </a:lnTo>
                  <a:lnTo>
                    <a:pt x="864" y="0"/>
                  </a:lnTo>
                  <a:lnTo>
                    <a:pt x="1019" y="87"/>
                  </a:lnTo>
                  <a:lnTo>
                    <a:pt x="1093" y="189"/>
                  </a:lnTo>
                  <a:lnTo>
                    <a:pt x="1154" y="259"/>
                  </a:lnTo>
                  <a:lnTo>
                    <a:pt x="1166" y="358"/>
                  </a:lnTo>
                  <a:lnTo>
                    <a:pt x="1211" y="431"/>
                  </a:lnTo>
                  <a:lnTo>
                    <a:pt x="1222" y="548"/>
                  </a:lnTo>
                  <a:lnTo>
                    <a:pt x="1176" y="712"/>
                  </a:lnTo>
                  <a:lnTo>
                    <a:pt x="1184" y="832"/>
                  </a:lnTo>
                  <a:lnTo>
                    <a:pt x="1138" y="951"/>
                  </a:lnTo>
                  <a:lnTo>
                    <a:pt x="1099" y="987"/>
                  </a:lnTo>
                  <a:lnTo>
                    <a:pt x="1099" y="1043"/>
                  </a:lnTo>
                  <a:lnTo>
                    <a:pt x="1009" y="1159"/>
                  </a:lnTo>
                  <a:lnTo>
                    <a:pt x="1032" y="1372"/>
                  </a:lnTo>
                  <a:lnTo>
                    <a:pt x="1128" y="1514"/>
                  </a:lnTo>
                  <a:lnTo>
                    <a:pt x="1278" y="1582"/>
                  </a:lnTo>
                  <a:lnTo>
                    <a:pt x="1444" y="1664"/>
                  </a:lnTo>
                  <a:lnTo>
                    <a:pt x="1493" y="1784"/>
                  </a:lnTo>
                  <a:lnTo>
                    <a:pt x="1502" y="2027"/>
                  </a:lnTo>
                  <a:lnTo>
                    <a:pt x="1507" y="2206"/>
                  </a:lnTo>
                  <a:lnTo>
                    <a:pt x="1502" y="2372"/>
                  </a:lnTo>
                  <a:lnTo>
                    <a:pt x="0" y="2366"/>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2" name="Freeform 27"/>
            <p:cNvSpPr>
              <a:spLocks/>
            </p:cNvSpPr>
            <p:nvPr/>
          </p:nvSpPr>
          <p:spPr bwMode="auto">
            <a:xfrm>
              <a:off x="576" y="2383"/>
              <a:ext cx="826" cy="794"/>
            </a:xfrm>
            <a:custGeom>
              <a:avLst/>
              <a:gdLst>
                <a:gd name="T0" fmla="*/ 0 w 1653"/>
                <a:gd name="T1" fmla="*/ 0 h 2380"/>
                <a:gd name="T2" fmla="*/ 0 w 1653"/>
                <a:gd name="T3" fmla="*/ 0 h 2380"/>
                <a:gd name="T4" fmla="*/ 0 w 1653"/>
                <a:gd name="T5" fmla="*/ 0 h 2380"/>
                <a:gd name="T6" fmla="*/ 0 w 1653"/>
                <a:gd name="T7" fmla="*/ 0 h 2380"/>
                <a:gd name="T8" fmla="*/ 0 w 1653"/>
                <a:gd name="T9" fmla="*/ 0 h 2380"/>
                <a:gd name="T10" fmla="*/ 0 w 1653"/>
                <a:gd name="T11" fmla="*/ 0 h 2380"/>
                <a:gd name="T12" fmla="*/ 0 w 1653"/>
                <a:gd name="T13" fmla="*/ 0 h 2380"/>
                <a:gd name="T14" fmla="*/ 0 w 1653"/>
                <a:gd name="T15" fmla="*/ 0 h 2380"/>
                <a:gd name="T16" fmla="*/ 0 w 1653"/>
                <a:gd name="T17" fmla="*/ 0 h 2380"/>
                <a:gd name="T18" fmla="*/ 0 w 1653"/>
                <a:gd name="T19" fmla="*/ 0 h 2380"/>
                <a:gd name="T20" fmla="*/ 0 w 1653"/>
                <a:gd name="T21" fmla="*/ 0 h 2380"/>
                <a:gd name="T22" fmla="*/ 0 w 1653"/>
                <a:gd name="T23" fmla="*/ 0 h 2380"/>
                <a:gd name="T24" fmla="*/ 0 w 1653"/>
                <a:gd name="T25" fmla="*/ 0 h 2380"/>
                <a:gd name="T26" fmla="*/ 0 w 1653"/>
                <a:gd name="T27" fmla="*/ 0 h 2380"/>
                <a:gd name="T28" fmla="*/ 0 w 1653"/>
                <a:gd name="T29" fmla="*/ 0 h 2380"/>
                <a:gd name="T30" fmla="*/ 0 w 1653"/>
                <a:gd name="T31" fmla="*/ 0 h 2380"/>
                <a:gd name="T32" fmla="*/ 0 w 1653"/>
                <a:gd name="T33" fmla="*/ 0 h 2380"/>
                <a:gd name="T34" fmla="*/ 0 w 1653"/>
                <a:gd name="T35" fmla="*/ 0 h 2380"/>
                <a:gd name="T36" fmla="*/ 0 w 1653"/>
                <a:gd name="T37" fmla="*/ 0 h 2380"/>
                <a:gd name="T38" fmla="*/ 0 w 1653"/>
                <a:gd name="T39" fmla="*/ 0 h 2380"/>
                <a:gd name="T40" fmla="*/ 0 w 1653"/>
                <a:gd name="T41" fmla="*/ 0 h 2380"/>
                <a:gd name="T42" fmla="*/ 0 w 1653"/>
                <a:gd name="T43" fmla="*/ 0 h 2380"/>
                <a:gd name="T44" fmla="*/ 0 w 1653"/>
                <a:gd name="T45" fmla="*/ 0 h 2380"/>
                <a:gd name="T46" fmla="*/ 0 w 1653"/>
                <a:gd name="T47" fmla="*/ 0 h 2380"/>
                <a:gd name="T48" fmla="*/ 0 w 1653"/>
                <a:gd name="T49" fmla="*/ 0 h 2380"/>
                <a:gd name="T50" fmla="*/ 0 w 1653"/>
                <a:gd name="T51" fmla="*/ 0 h 2380"/>
                <a:gd name="T52" fmla="*/ 0 w 1653"/>
                <a:gd name="T53" fmla="*/ 0 h 2380"/>
                <a:gd name="T54" fmla="*/ 0 w 1653"/>
                <a:gd name="T55" fmla="*/ 0 h 2380"/>
                <a:gd name="T56" fmla="*/ 0 w 1653"/>
                <a:gd name="T57" fmla="*/ 0 h 2380"/>
                <a:gd name="T58" fmla="*/ 0 w 1653"/>
                <a:gd name="T59" fmla="*/ 0 h 2380"/>
                <a:gd name="T60" fmla="*/ 0 w 1653"/>
                <a:gd name="T61" fmla="*/ 0 h 2380"/>
                <a:gd name="T62" fmla="*/ 0 w 1653"/>
                <a:gd name="T63" fmla="*/ 0 h 2380"/>
                <a:gd name="T64" fmla="*/ 0 w 1653"/>
                <a:gd name="T65" fmla="*/ 0 h 2380"/>
                <a:gd name="T66" fmla="*/ 0 w 1653"/>
                <a:gd name="T67" fmla="*/ 0 h 2380"/>
                <a:gd name="T68" fmla="*/ 0 w 1653"/>
                <a:gd name="T69" fmla="*/ 0 h 2380"/>
                <a:gd name="T70" fmla="*/ 0 w 1653"/>
                <a:gd name="T71" fmla="*/ 0 h 2380"/>
                <a:gd name="T72" fmla="*/ 0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8" y="1427"/>
                  </a:lnTo>
                  <a:lnTo>
                    <a:pt x="548" y="1365"/>
                  </a:lnTo>
                  <a:lnTo>
                    <a:pt x="573"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2" y="345"/>
                  </a:lnTo>
                  <a:lnTo>
                    <a:pt x="1046" y="496"/>
                  </a:lnTo>
                  <a:lnTo>
                    <a:pt x="1047" y="631"/>
                  </a:lnTo>
                  <a:lnTo>
                    <a:pt x="1093" y="653"/>
                  </a:lnTo>
                  <a:lnTo>
                    <a:pt x="1079" y="865"/>
                  </a:lnTo>
                  <a:lnTo>
                    <a:pt x="1012" y="903"/>
                  </a:lnTo>
                  <a:lnTo>
                    <a:pt x="993" y="1030"/>
                  </a:lnTo>
                  <a:lnTo>
                    <a:pt x="968" y="1179"/>
                  </a:lnTo>
                  <a:lnTo>
                    <a:pt x="984" y="1296"/>
                  </a:lnTo>
                  <a:lnTo>
                    <a:pt x="1070" y="1368"/>
                  </a:lnTo>
                  <a:lnTo>
                    <a:pt x="1186" y="1413"/>
                  </a:lnTo>
                  <a:lnTo>
                    <a:pt x="1351" y="1447"/>
                  </a:lnTo>
                  <a:lnTo>
                    <a:pt x="1468" y="1462"/>
                  </a:lnTo>
                  <a:lnTo>
                    <a:pt x="1531" y="1579"/>
                  </a:lnTo>
                  <a:lnTo>
                    <a:pt x="1578" y="1687"/>
                  </a:lnTo>
                  <a:lnTo>
                    <a:pt x="1653" y="2353"/>
                  </a:lnTo>
                  <a:lnTo>
                    <a:pt x="0" y="2380"/>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3" name="Freeform 28"/>
            <p:cNvSpPr>
              <a:spLocks/>
            </p:cNvSpPr>
            <p:nvPr/>
          </p:nvSpPr>
          <p:spPr bwMode="auto">
            <a:xfrm>
              <a:off x="4013" y="2188"/>
              <a:ext cx="781" cy="992"/>
            </a:xfrm>
            <a:custGeom>
              <a:avLst/>
              <a:gdLst>
                <a:gd name="T0" fmla="*/ 1 w 1562"/>
                <a:gd name="T1" fmla="*/ 0 h 2975"/>
                <a:gd name="T2" fmla="*/ 0 w 1562"/>
                <a:gd name="T3" fmla="*/ 0 h 2975"/>
                <a:gd name="T4" fmla="*/ 1 w 1562"/>
                <a:gd name="T5" fmla="*/ 0 h 2975"/>
                <a:gd name="T6" fmla="*/ 1 w 1562"/>
                <a:gd name="T7" fmla="*/ 0 h 2975"/>
                <a:gd name="T8" fmla="*/ 1 w 1562"/>
                <a:gd name="T9" fmla="*/ 0 h 2975"/>
                <a:gd name="T10" fmla="*/ 1 w 1562"/>
                <a:gd name="T11" fmla="*/ 0 h 2975"/>
                <a:gd name="T12" fmla="*/ 1 w 1562"/>
                <a:gd name="T13" fmla="*/ 0 h 2975"/>
                <a:gd name="T14" fmla="*/ 1 w 1562"/>
                <a:gd name="T15" fmla="*/ 0 h 2975"/>
                <a:gd name="T16" fmla="*/ 1 w 1562"/>
                <a:gd name="T17" fmla="*/ 0 h 2975"/>
                <a:gd name="T18" fmla="*/ 1 w 1562"/>
                <a:gd name="T19" fmla="*/ 0 h 2975"/>
                <a:gd name="T20" fmla="*/ 1 w 1562"/>
                <a:gd name="T21" fmla="*/ 0 h 2975"/>
                <a:gd name="T22" fmla="*/ 1 w 1562"/>
                <a:gd name="T23" fmla="*/ 0 h 2975"/>
                <a:gd name="T24" fmla="*/ 1 w 1562"/>
                <a:gd name="T25" fmla="*/ 0 h 2975"/>
                <a:gd name="T26" fmla="*/ 1 w 1562"/>
                <a:gd name="T27" fmla="*/ 0 h 2975"/>
                <a:gd name="T28" fmla="*/ 1 w 1562"/>
                <a:gd name="T29" fmla="*/ 0 h 2975"/>
                <a:gd name="T30" fmla="*/ 1 w 1562"/>
                <a:gd name="T31" fmla="*/ 0 h 2975"/>
                <a:gd name="T32" fmla="*/ 1 w 1562"/>
                <a:gd name="T33" fmla="*/ 0 h 2975"/>
                <a:gd name="T34" fmla="*/ 1 w 1562"/>
                <a:gd name="T35" fmla="*/ 0 h 2975"/>
                <a:gd name="T36" fmla="*/ 1 w 1562"/>
                <a:gd name="T37" fmla="*/ 0 h 2975"/>
                <a:gd name="T38" fmla="*/ 1 w 1562"/>
                <a:gd name="T39" fmla="*/ 0 h 2975"/>
                <a:gd name="T40" fmla="*/ 1 w 1562"/>
                <a:gd name="T41" fmla="*/ 0 h 2975"/>
                <a:gd name="T42" fmla="*/ 1 w 1562"/>
                <a:gd name="T43" fmla="*/ 0 h 2975"/>
                <a:gd name="T44" fmla="*/ 1 w 1562"/>
                <a:gd name="T45" fmla="*/ 0 h 2975"/>
                <a:gd name="T46" fmla="*/ 1 w 1562"/>
                <a:gd name="T47" fmla="*/ 0 h 2975"/>
                <a:gd name="T48" fmla="*/ 1 w 1562"/>
                <a:gd name="T49" fmla="*/ 0 h 2975"/>
                <a:gd name="T50" fmla="*/ 1 w 1562"/>
                <a:gd name="T51" fmla="*/ 0 h 2975"/>
                <a:gd name="T52" fmla="*/ 1 w 1562"/>
                <a:gd name="T53" fmla="*/ 0 h 2975"/>
                <a:gd name="T54" fmla="*/ 1 w 1562"/>
                <a:gd name="T55" fmla="*/ 0 h 2975"/>
                <a:gd name="T56" fmla="*/ 1 w 1562"/>
                <a:gd name="T57" fmla="*/ 0 h 2975"/>
                <a:gd name="T58" fmla="*/ 1 w 1562"/>
                <a:gd name="T59" fmla="*/ 0 h 2975"/>
                <a:gd name="T60" fmla="*/ 1 w 1562"/>
                <a:gd name="T61" fmla="*/ 0 h 2975"/>
                <a:gd name="T62" fmla="*/ 1 w 1562"/>
                <a:gd name="T63" fmla="*/ 0 h 2975"/>
                <a:gd name="T64" fmla="*/ 1 w 1562"/>
                <a:gd name="T65" fmla="*/ 0 h 2975"/>
                <a:gd name="T66" fmla="*/ 1 w 1562"/>
                <a:gd name="T67" fmla="*/ 0 h 2975"/>
                <a:gd name="T68" fmla="*/ 1 w 1562"/>
                <a:gd name="T69" fmla="*/ 0 h 2975"/>
                <a:gd name="T70" fmla="*/ 1 w 1562"/>
                <a:gd name="T71" fmla="*/ 0 h 297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62"/>
                <a:gd name="T109" fmla="*/ 0 h 2975"/>
                <a:gd name="T110" fmla="*/ 1562 w 1562"/>
                <a:gd name="T111" fmla="*/ 2975 h 297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62" h="2975">
                  <a:moveTo>
                    <a:pt x="30" y="2946"/>
                  </a:moveTo>
                  <a:lnTo>
                    <a:pt x="17" y="2910"/>
                  </a:lnTo>
                  <a:lnTo>
                    <a:pt x="7" y="2816"/>
                  </a:lnTo>
                  <a:lnTo>
                    <a:pt x="0" y="2527"/>
                  </a:lnTo>
                  <a:lnTo>
                    <a:pt x="13" y="2049"/>
                  </a:lnTo>
                  <a:lnTo>
                    <a:pt x="30" y="1934"/>
                  </a:lnTo>
                  <a:lnTo>
                    <a:pt x="56" y="1827"/>
                  </a:lnTo>
                  <a:lnTo>
                    <a:pt x="129" y="1758"/>
                  </a:lnTo>
                  <a:lnTo>
                    <a:pt x="258" y="1658"/>
                  </a:lnTo>
                  <a:lnTo>
                    <a:pt x="464" y="1489"/>
                  </a:lnTo>
                  <a:lnTo>
                    <a:pt x="441" y="1454"/>
                  </a:lnTo>
                  <a:lnTo>
                    <a:pt x="367" y="1394"/>
                  </a:lnTo>
                  <a:lnTo>
                    <a:pt x="290" y="1329"/>
                  </a:lnTo>
                  <a:lnTo>
                    <a:pt x="253" y="1280"/>
                  </a:lnTo>
                  <a:lnTo>
                    <a:pt x="259" y="1262"/>
                  </a:lnTo>
                  <a:lnTo>
                    <a:pt x="274" y="1258"/>
                  </a:lnTo>
                  <a:lnTo>
                    <a:pt x="288" y="1255"/>
                  </a:lnTo>
                  <a:lnTo>
                    <a:pt x="294" y="1238"/>
                  </a:lnTo>
                  <a:lnTo>
                    <a:pt x="293" y="1217"/>
                  </a:lnTo>
                  <a:lnTo>
                    <a:pt x="290" y="1204"/>
                  </a:lnTo>
                  <a:lnTo>
                    <a:pt x="279" y="1196"/>
                  </a:lnTo>
                  <a:lnTo>
                    <a:pt x="273" y="1190"/>
                  </a:lnTo>
                  <a:lnTo>
                    <a:pt x="272" y="1178"/>
                  </a:lnTo>
                  <a:lnTo>
                    <a:pt x="273" y="1155"/>
                  </a:lnTo>
                  <a:lnTo>
                    <a:pt x="302" y="970"/>
                  </a:lnTo>
                  <a:lnTo>
                    <a:pt x="317" y="866"/>
                  </a:lnTo>
                  <a:lnTo>
                    <a:pt x="321" y="823"/>
                  </a:lnTo>
                  <a:lnTo>
                    <a:pt x="323" y="788"/>
                  </a:lnTo>
                  <a:lnTo>
                    <a:pt x="302" y="650"/>
                  </a:lnTo>
                  <a:lnTo>
                    <a:pt x="290" y="576"/>
                  </a:lnTo>
                  <a:lnTo>
                    <a:pt x="286" y="544"/>
                  </a:lnTo>
                  <a:lnTo>
                    <a:pt x="285" y="514"/>
                  </a:lnTo>
                  <a:lnTo>
                    <a:pt x="315" y="351"/>
                  </a:lnTo>
                  <a:lnTo>
                    <a:pt x="365" y="198"/>
                  </a:lnTo>
                  <a:lnTo>
                    <a:pt x="448" y="79"/>
                  </a:lnTo>
                  <a:lnTo>
                    <a:pt x="500" y="27"/>
                  </a:lnTo>
                  <a:lnTo>
                    <a:pt x="548" y="0"/>
                  </a:lnTo>
                  <a:lnTo>
                    <a:pt x="577" y="13"/>
                  </a:lnTo>
                  <a:lnTo>
                    <a:pt x="607" y="37"/>
                  </a:lnTo>
                  <a:lnTo>
                    <a:pt x="688" y="82"/>
                  </a:lnTo>
                  <a:lnTo>
                    <a:pt x="718" y="71"/>
                  </a:lnTo>
                  <a:lnTo>
                    <a:pt x="746" y="61"/>
                  </a:lnTo>
                  <a:lnTo>
                    <a:pt x="791" y="92"/>
                  </a:lnTo>
                  <a:lnTo>
                    <a:pt x="843" y="154"/>
                  </a:lnTo>
                  <a:lnTo>
                    <a:pt x="923" y="292"/>
                  </a:lnTo>
                  <a:lnTo>
                    <a:pt x="969" y="448"/>
                  </a:lnTo>
                  <a:lnTo>
                    <a:pt x="1004" y="615"/>
                  </a:lnTo>
                  <a:lnTo>
                    <a:pt x="1047" y="950"/>
                  </a:lnTo>
                  <a:lnTo>
                    <a:pt x="1055" y="1215"/>
                  </a:lnTo>
                  <a:lnTo>
                    <a:pt x="1059" y="1307"/>
                  </a:lnTo>
                  <a:lnTo>
                    <a:pt x="1061" y="1358"/>
                  </a:lnTo>
                  <a:lnTo>
                    <a:pt x="1061" y="1381"/>
                  </a:lnTo>
                  <a:lnTo>
                    <a:pt x="1060" y="1404"/>
                  </a:lnTo>
                  <a:lnTo>
                    <a:pt x="1053" y="1434"/>
                  </a:lnTo>
                  <a:lnTo>
                    <a:pt x="1047" y="1472"/>
                  </a:lnTo>
                  <a:lnTo>
                    <a:pt x="1091" y="1537"/>
                  </a:lnTo>
                  <a:lnTo>
                    <a:pt x="1149" y="1586"/>
                  </a:lnTo>
                  <a:lnTo>
                    <a:pt x="1295" y="1707"/>
                  </a:lnTo>
                  <a:lnTo>
                    <a:pt x="1549" y="2224"/>
                  </a:lnTo>
                  <a:lnTo>
                    <a:pt x="1556" y="2331"/>
                  </a:lnTo>
                  <a:lnTo>
                    <a:pt x="1550" y="2347"/>
                  </a:lnTo>
                  <a:lnTo>
                    <a:pt x="1549" y="2379"/>
                  </a:lnTo>
                  <a:lnTo>
                    <a:pt x="1549" y="2405"/>
                  </a:lnTo>
                  <a:lnTo>
                    <a:pt x="1549" y="2441"/>
                  </a:lnTo>
                  <a:lnTo>
                    <a:pt x="1559" y="2761"/>
                  </a:lnTo>
                  <a:lnTo>
                    <a:pt x="1562" y="2901"/>
                  </a:lnTo>
                  <a:lnTo>
                    <a:pt x="1562" y="2926"/>
                  </a:lnTo>
                  <a:lnTo>
                    <a:pt x="1561" y="2945"/>
                  </a:lnTo>
                  <a:lnTo>
                    <a:pt x="1555" y="2962"/>
                  </a:lnTo>
                  <a:lnTo>
                    <a:pt x="756" y="2975"/>
                  </a:lnTo>
                  <a:lnTo>
                    <a:pt x="362" y="2971"/>
                  </a:lnTo>
                  <a:lnTo>
                    <a:pt x="30" y="2946"/>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4" name="Freeform 29"/>
            <p:cNvSpPr>
              <a:spLocks/>
            </p:cNvSpPr>
            <p:nvPr/>
          </p:nvSpPr>
          <p:spPr bwMode="auto">
            <a:xfrm>
              <a:off x="4455" y="2384"/>
              <a:ext cx="826" cy="793"/>
            </a:xfrm>
            <a:custGeom>
              <a:avLst/>
              <a:gdLst>
                <a:gd name="T0" fmla="*/ 0 w 1654"/>
                <a:gd name="T1" fmla="*/ 0 h 2380"/>
                <a:gd name="T2" fmla="*/ 0 w 1654"/>
                <a:gd name="T3" fmla="*/ 0 h 2380"/>
                <a:gd name="T4" fmla="*/ 0 w 1654"/>
                <a:gd name="T5" fmla="*/ 0 h 2380"/>
                <a:gd name="T6" fmla="*/ 0 w 1654"/>
                <a:gd name="T7" fmla="*/ 0 h 2380"/>
                <a:gd name="T8" fmla="*/ 0 w 1654"/>
                <a:gd name="T9" fmla="*/ 0 h 2380"/>
                <a:gd name="T10" fmla="*/ 0 w 1654"/>
                <a:gd name="T11" fmla="*/ 0 h 2380"/>
                <a:gd name="T12" fmla="*/ 0 w 1654"/>
                <a:gd name="T13" fmla="*/ 0 h 2380"/>
                <a:gd name="T14" fmla="*/ 0 w 1654"/>
                <a:gd name="T15" fmla="*/ 0 h 2380"/>
                <a:gd name="T16" fmla="*/ 0 w 1654"/>
                <a:gd name="T17" fmla="*/ 0 h 2380"/>
                <a:gd name="T18" fmla="*/ 0 w 1654"/>
                <a:gd name="T19" fmla="*/ 0 h 2380"/>
                <a:gd name="T20" fmla="*/ 0 w 1654"/>
                <a:gd name="T21" fmla="*/ 0 h 2380"/>
                <a:gd name="T22" fmla="*/ 0 w 1654"/>
                <a:gd name="T23" fmla="*/ 0 h 2380"/>
                <a:gd name="T24" fmla="*/ 0 w 1654"/>
                <a:gd name="T25" fmla="*/ 0 h 2380"/>
                <a:gd name="T26" fmla="*/ 0 w 1654"/>
                <a:gd name="T27" fmla="*/ 0 h 2380"/>
                <a:gd name="T28" fmla="*/ 0 w 1654"/>
                <a:gd name="T29" fmla="*/ 0 h 2380"/>
                <a:gd name="T30" fmla="*/ 0 w 1654"/>
                <a:gd name="T31" fmla="*/ 0 h 2380"/>
                <a:gd name="T32" fmla="*/ 0 w 1654"/>
                <a:gd name="T33" fmla="*/ 0 h 2380"/>
                <a:gd name="T34" fmla="*/ 0 w 1654"/>
                <a:gd name="T35" fmla="*/ 0 h 2380"/>
                <a:gd name="T36" fmla="*/ 0 w 1654"/>
                <a:gd name="T37" fmla="*/ 0 h 2380"/>
                <a:gd name="T38" fmla="*/ 0 w 1654"/>
                <a:gd name="T39" fmla="*/ 0 h 2380"/>
                <a:gd name="T40" fmla="*/ 0 w 1654"/>
                <a:gd name="T41" fmla="*/ 0 h 2380"/>
                <a:gd name="T42" fmla="*/ 0 w 1654"/>
                <a:gd name="T43" fmla="*/ 0 h 2380"/>
                <a:gd name="T44" fmla="*/ 0 w 1654"/>
                <a:gd name="T45" fmla="*/ 0 h 2380"/>
                <a:gd name="T46" fmla="*/ 0 w 1654"/>
                <a:gd name="T47" fmla="*/ 0 h 2380"/>
                <a:gd name="T48" fmla="*/ 0 w 1654"/>
                <a:gd name="T49" fmla="*/ 0 h 2380"/>
                <a:gd name="T50" fmla="*/ 0 w 1654"/>
                <a:gd name="T51" fmla="*/ 0 h 2380"/>
                <a:gd name="T52" fmla="*/ 0 w 1654"/>
                <a:gd name="T53" fmla="*/ 0 h 2380"/>
                <a:gd name="T54" fmla="*/ 0 w 1654"/>
                <a:gd name="T55" fmla="*/ 0 h 2380"/>
                <a:gd name="T56" fmla="*/ 0 w 1654"/>
                <a:gd name="T57" fmla="*/ 0 h 2380"/>
                <a:gd name="T58" fmla="*/ 0 w 1654"/>
                <a:gd name="T59" fmla="*/ 0 h 2380"/>
                <a:gd name="T60" fmla="*/ 0 w 1654"/>
                <a:gd name="T61" fmla="*/ 0 h 2380"/>
                <a:gd name="T62" fmla="*/ 0 w 1654"/>
                <a:gd name="T63" fmla="*/ 0 h 2380"/>
                <a:gd name="T64" fmla="*/ 0 w 1654"/>
                <a:gd name="T65" fmla="*/ 0 h 2380"/>
                <a:gd name="T66" fmla="*/ 0 w 1654"/>
                <a:gd name="T67" fmla="*/ 0 h 2380"/>
                <a:gd name="T68" fmla="*/ 0 w 1654"/>
                <a:gd name="T69" fmla="*/ 0 h 2380"/>
                <a:gd name="T70" fmla="*/ 0 w 1654"/>
                <a:gd name="T71" fmla="*/ 0 h 2380"/>
                <a:gd name="T72" fmla="*/ 0 w 1654"/>
                <a:gd name="T73" fmla="*/ 0 h 2380"/>
                <a:gd name="T74" fmla="*/ 0 w 1654"/>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4"/>
                <a:gd name="T115" fmla="*/ 0 h 2380"/>
                <a:gd name="T116" fmla="*/ 1654 w 1654"/>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4" h="2380">
                  <a:moveTo>
                    <a:pt x="0" y="2380"/>
                  </a:moveTo>
                  <a:lnTo>
                    <a:pt x="34" y="1838"/>
                  </a:lnTo>
                  <a:lnTo>
                    <a:pt x="82" y="1711"/>
                  </a:lnTo>
                  <a:lnTo>
                    <a:pt x="154" y="1528"/>
                  </a:lnTo>
                  <a:lnTo>
                    <a:pt x="238" y="1508"/>
                  </a:lnTo>
                  <a:lnTo>
                    <a:pt x="400" y="1473"/>
                  </a:lnTo>
                  <a:lnTo>
                    <a:pt x="478" y="1427"/>
                  </a:lnTo>
                  <a:lnTo>
                    <a:pt x="548" y="1365"/>
                  </a:lnTo>
                  <a:lnTo>
                    <a:pt x="573" y="1207"/>
                  </a:lnTo>
                  <a:lnTo>
                    <a:pt x="495" y="996"/>
                  </a:lnTo>
                  <a:lnTo>
                    <a:pt x="440" y="975"/>
                  </a:lnTo>
                  <a:lnTo>
                    <a:pt x="393" y="746"/>
                  </a:lnTo>
                  <a:lnTo>
                    <a:pt x="426" y="686"/>
                  </a:lnTo>
                  <a:lnTo>
                    <a:pt x="409" y="463"/>
                  </a:lnTo>
                  <a:lnTo>
                    <a:pt x="419" y="245"/>
                  </a:lnTo>
                  <a:lnTo>
                    <a:pt x="473" y="163"/>
                  </a:lnTo>
                  <a:lnTo>
                    <a:pt x="588" y="18"/>
                  </a:lnTo>
                  <a:lnTo>
                    <a:pt x="681" y="0"/>
                  </a:lnTo>
                  <a:lnTo>
                    <a:pt x="806" y="0"/>
                  </a:lnTo>
                  <a:lnTo>
                    <a:pt x="899" y="56"/>
                  </a:lnTo>
                  <a:lnTo>
                    <a:pt x="978" y="163"/>
                  </a:lnTo>
                  <a:lnTo>
                    <a:pt x="1032" y="345"/>
                  </a:lnTo>
                  <a:lnTo>
                    <a:pt x="1046" y="495"/>
                  </a:lnTo>
                  <a:lnTo>
                    <a:pt x="1047" y="631"/>
                  </a:lnTo>
                  <a:lnTo>
                    <a:pt x="1093" y="653"/>
                  </a:lnTo>
                  <a:lnTo>
                    <a:pt x="1079" y="865"/>
                  </a:lnTo>
                  <a:lnTo>
                    <a:pt x="1013" y="902"/>
                  </a:lnTo>
                  <a:lnTo>
                    <a:pt x="993" y="1029"/>
                  </a:lnTo>
                  <a:lnTo>
                    <a:pt x="969" y="1178"/>
                  </a:lnTo>
                  <a:lnTo>
                    <a:pt x="984" y="1295"/>
                  </a:lnTo>
                  <a:lnTo>
                    <a:pt x="1071" y="1367"/>
                  </a:lnTo>
                  <a:lnTo>
                    <a:pt x="1186" y="1412"/>
                  </a:lnTo>
                  <a:lnTo>
                    <a:pt x="1351" y="1447"/>
                  </a:lnTo>
                  <a:lnTo>
                    <a:pt x="1469" y="1461"/>
                  </a:lnTo>
                  <a:lnTo>
                    <a:pt x="1531" y="1578"/>
                  </a:lnTo>
                  <a:lnTo>
                    <a:pt x="1578" y="1687"/>
                  </a:lnTo>
                  <a:lnTo>
                    <a:pt x="1654" y="2352"/>
                  </a:lnTo>
                  <a:lnTo>
                    <a:pt x="0" y="2380"/>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5" name="Freeform 30"/>
            <p:cNvSpPr>
              <a:spLocks/>
            </p:cNvSpPr>
            <p:nvPr/>
          </p:nvSpPr>
          <p:spPr bwMode="auto">
            <a:xfrm>
              <a:off x="3609" y="2463"/>
              <a:ext cx="849" cy="708"/>
            </a:xfrm>
            <a:custGeom>
              <a:avLst/>
              <a:gdLst>
                <a:gd name="T0" fmla="*/ 0 w 1697"/>
                <a:gd name="T1" fmla="*/ 0 h 2123"/>
                <a:gd name="T2" fmla="*/ 1 w 1697"/>
                <a:gd name="T3" fmla="*/ 0 h 2123"/>
                <a:gd name="T4" fmla="*/ 1 w 1697"/>
                <a:gd name="T5" fmla="*/ 0 h 2123"/>
                <a:gd name="T6" fmla="*/ 1 w 1697"/>
                <a:gd name="T7" fmla="*/ 0 h 2123"/>
                <a:gd name="T8" fmla="*/ 1 w 1697"/>
                <a:gd name="T9" fmla="*/ 0 h 2123"/>
                <a:gd name="T10" fmla="*/ 1 w 1697"/>
                <a:gd name="T11" fmla="*/ 0 h 2123"/>
                <a:gd name="T12" fmla="*/ 1 w 1697"/>
                <a:gd name="T13" fmla="*/ 0 h 2123"/>
                <a:gd name="T14" fmla="*/ 1 w 1697"/>
                <a:gd name="T15" fmla="*/ 0 h 2123"/>
                <a:gd name="T16" fmla="*/ 1 w 1697"/>
                <a:gd name="T17" fmla="*/ 0 h 2123"/>
                <a:gd name="T18" fmla="*/ 1 w 1697"/>
                <a:gd name="T19" fmla="*/ 0 h 2123"/>
                <a:gd name="T20" fmla="*/ 1 w 1697"/>
                <a:gd name="T21" fmla="*/ 0 h 2123"/>
                <a:gd name="T22" fmla="*/ 1 w 1697"/>
                <a:gd name="T23" fmla="*/ 0 h 2123"/>
                <a:gd name="T24" fmla="*/ 1 w 1697"/>
                <a:gd name="T25" fmla="*/ 0 h 2123"/>
                <a:gd name="T26" fmla="*/ 1 w 1697"/>
                <a:gd name="T27" fmla="*/ 0 h 2123"/>
                <a:gd name="T28" fmla="*/ 1 w 1697"/>
                <a:gd name="T29" fmla="*/ 0 h 2123"/>
                <a:gd name="T30" fmla="*/ 1 w 1697"/>
                <a:gd name="T31" fmla="*/ 0 h 2123"/>
                <a:gd name="T32" fmla="*/ 1 w 1697"/>
                <a:gd name="T33" fmla="*/ 0 h 2123"/>
                <a:gd name="T34" fmla="*/ 1 w 1697"/>
                <a:gd name="T35" fmla="*/ 0 h 2123"/>
                <a:gd name="T36" fmla="*/ 1 w 1697"/>
                <a:gd name="T37" fmla="*/ 0 h 2123"/>
                <a:gd name="T38" fmla="*/ 1 w 1697"/>
                <a:gd name="T39" fmla="*/ 0 h 2123"/>
                <a:gd name="T40" fmla="*/ 1 w 1697"/>
                <a:gd name="T41" fmla="*/ 0 h 2123"/>
                <a:gd name="T42" fmla="*/ 1 w 1697"/>
                <a:gd name="T43" fmla="*/ 0 h 2123"/>
                <a:gd name="T44" fmla="*/ 1 w 1697"/>
                <a:gd name="T45" fmla="*/ 0 h 2123"/>
                <a:gd name="T46" fmla="*/ 1 w 1697"/>
                <a:gd name="T47" fmla="*/ 0 h 2123"/>
                <a:gd name="T48" fmla="*/ 1 w 1697"/>
                <a:gd name="T49" fmla="*/ 0 h 2123"/>
                <a:gd name="T50" fmla="*/ 1 w 1697"/>
                <a:gd name="T51" fmla="*/ 0 h 2123"/>
                <a:gd name="T52" fmla="*/ 1 w 1697"/>
                <a:gd name="T53" fmla="*/ 0 h 2123"/>
                <a:gd name="T54" fmla="*/ 1 w 1697"/>
                <a:gd name="T55" fmla="*/ 0 h 2123"/>
                <a:gd name="T56" fmla="*/ 1 w 1697"/>
                <a:gd name="T57" fmla="*/ 0 h 2123"/>
                <a:gd name="T58" fmla="*/ 1 w 1697"/>
                <a:gd name="T59" fmla="*/ 0 h 2123"/>
                <a:gd name="T60" fmla="*/ 1 w 1697"/>
                <a:gd name="T61" fmla="*/ 0 h 2123"/>
                <a:gd name="T62" fmla="*/ 1 w 1697"/>
                <a:gd name="T63" fmla="*/ 0 h 2123"/>
                <a:gd name="T64" fmla="*/ 1 w 1697"/>
                <a:gd name="T65" fmla="*/ 0 h 2123"/>
                <a:gd name="T66" fmla="*/ 1 w 1697"/>
                <a:gd name="T67" fmla="*/ 0 h 2123"/>
                <a:gd name="T68" fmla="*/ 1 w 1697"/>
                <a:gd name="T69" fmla="*/ 0 h 2123"/>
                <a:gd name="T70" fmla="*/ 1 w 1697"/>
                <a:gd name="T71" fmla="*/ 0 h 2123"/>
                <a:gd name="T72" fmla="*/ 1 w 1697"/>
                <a:gd name="T73" fmla="*/ 0 h 2123"/>
                <a:gd name="T74" fmla="*/ 1 w 1697"/>
                <a:gd name="T75" fmla="*/ 0 h 2123"/>
                <a:gd name="T76" fmla="*/ 0 w 1697"/>
                <a:gd name="T77" fmla="*/ 0 h 212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7"/>
                <a:gd name="T118" fmla="*/ 0 h 2123"/>
                <a:gd name="T119" fmla="*/ 1697 w 1697"/>
                <a:gd name="T120" fmla="*/ 2123 h 212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7" h="2123">
                  <a:moveTo>
                    <a:pt x="0" y="2119"/>
                  </a:moveTo>
                  <a:lnTo>
                    <a:pt x="45" y="1670"/>
                  </a:lnTo>
                  <a:lnTo>
                    <a:pt x="108" y="1459"/>
                  </a:lnTo>
                  <a:lnTo>
                    <a:pt x="292" y="1343"/>
                  </a:lnTo>
                  <a:lnTo>
                    <a:pt x="473" y="1307"/>
                  </a:lnTo>
                  <a:lnTo>
                    <a:pt x="624" y="1255"/>
                  </a:lnTo>
                  <a:lnTo>
                    <a:pt x="685" y="1150"/>
                  </a:lnTo>
                  <a:lnTo>
                    <a:pt x="692" y="989"/>
                  </a:lnTo>
                  <a:lnTo>
                    <a:pt x="628" y="936"/>
                  </a:lnTo>
                  <a:lnTo>
                    <a:pt x="577" y="867"/>
                  </a:lnTo>
                  <a:lnTo>
                    <a:pt x="564" y="823"/>
                  </a:lnTo>
                  <a:lnTo>
                    <a:pt x="534" y="649"/>
                  </a:lnTo>
                  <a:lnTo>
                    <a:pt x="538" y="650"/>
                  </a:lnTo>
                  <a:lnTo>
                    <a:pt x="498" y="519"/>
                  </a:lnTo>
                  <a:lnTo>
                    <a:pt x="544" y="305"/>
                  </a:lnTo>
                  <a:lnTo>
                    <a:pt x="640" y="201"/>
                  </a:lnTo>
                  <a:lnTo>
                    <a:pt x="752" y="62"/>
                  </a:lnTo>
                  <a:lnTo>
                    <a:pt x="973" y="0"/>
                  </a:lnTo>
                  <a:lnTo>
                    <a:pt x="1147" y="78"/>
                  </a:lnTo>
                  <a:lnTo>
                    <a:pt x="1230" y="169"/>
                  </a:lnTo>
                  <a:lnTo>
                    <a:pt x="1299" y="231"/>
                  </a:lnTo>
                  <a:lnTo>
                    <a:pt x="1312" y="321"/>
                  </a:lnTo>
                  <a:lnTo>
                    <a:pt x="1363" y="386"/>
                  </a:lnTo>
                  <a:lnTo>
                    <a:pt x="1376" y="490"/>
                  </a:lnTo>
                  <a:lnTo>
                    <a:pt x="1323" y="638"/>
                  </a:lnTo>
                  <a:lnTo>
                    <a:pt x="1333" y="745"/>
                  </a:lnTo>
                  <a:lnTo>
                    <a:pt x="1282" y="851"/>
                  </a:lnTo>
                  <a:lnTo>
                    <a:pt x="1238" y="884"/>
                  </a:lnTo>
                  <a:lnTo>
                    <a:pt x="1238" y="934"/>
                  </a:lnTo>
                  <a:lnTo>
                    <a:pt x="1136" y="1037"/>
                  </a:lnTo>
                  <a:lnTo>
                    <a:pt x="1162" y="1229"/>
                  </a:lnTo>
                  <a:lnTo>
                    <a:pt x="1269" y="1355"/>
                  </a:lnTo>
                  <a:lnTo>
                    <a:pt x="1439" y="1415"/>
                  </a:lnTo>
                  <a:lnTo>
                    <a:pt x="1625" y="1491"/>
                  </a:lnTo>
                  <a:lnTo>
                    <a:pt x="1680" y="1597"/>
                  </a:lnTo>
                  <a:lnTo>
                    <a:pt x="1692" y="1814"/>
                  </a:lnTo>
                  <a:lnTo>
                    <a:pt x="1697" y="1974"/>
                  </a:lnTo>
                  <a:lnTo>
                    <a:pt x="1692" y="2123"/>
                  </a:lnTo>
                  <a:lnTo>
                    <a:pt x="0" y="2119"/>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86" name="Text Box 31"/>
            <p:cNvSpPr txBox="1">
              <a:spLocks noChangeArrowheads="1"/>
            </p:cNvSpPr>
            <p:nvPr/>
          </p:nvSpPr>
          <p:spPr bwMode="auto">
            <a:xfrm>
              <a:off x="573" y="3013"/>
              <a:ext cx="4699" cy="377"/>
            </a:xfrm>
            <a:prstGeom prst="rect">
              <a:avLst/>
            </a:prstGeom>
            <a:solidFill>
              <a:srgbClr val="DADCEC"/>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buClr>
                  <a:schemeClr val="accent1"/>
                </a:buClr>
                <a:buFont typeface="Wingdings" charset="0"/>
                <a:buNone/>
              </a:pPr>
              <a:r>
                <a:rPr lang="en-US" sz="2800" dirty="0">
                  <a:solidFill>
                    <a:srgbClr val="000000"/>
                  </a:solidFill>
                  <a:latin typeface="Amaze" charset="0"/>
                </a:rPr>
                <a:t>Questions?</a:t>
              </a:r>
            </a:p>
          </p:txBody>
        </p:sp>
      </p:grpSp>
    </p:spTree>
    <p:extLst>
      <p:ext uri="{BB962C8B-B14F-4D97-AF65-F5344CB8AC3E}">
        <p14:creationId xmlns:p14="http://schemas.microsoft.com/office/powerpoint/2010/main" val="35512573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mtClean="0"/>
              <a:t>Links</a:t>
            </a:r>
            <a:endParaRPr lang="en-GB" dirty="0"/>
          </a:p>
        </p:txBody>
      </p:sp>
      <p:sp>
        <p:nvSpPr>
          <p:cNvPr id="3" name="Slide Number Placeholder 2"/>
          <p:cNvSpPr>
            <a:spLocks noGrp="1"/>
          </p:cNvSpPr>
          <p:nvPr>
            <p:ph type="sldNum" idx="12"/>
          </p:nvPr>
        </p:nvSpPr>
        <p:spPr/>
        <p:txBody>
          <a:bodyPr/>
          <a:lstStyle/>
          <a:p>
            <a:pPr lvl="0"/>
            <a:fld id="{00000000-1234-1234-1234-123412341234}" type="slidenum">
              <a:rPr lang="en-US" smtClean="0">
                <a:sym typeface="Arial"/>
              </a:rPr>
              <a:pPr lvl="0"/>
              <a:t>68</a:t>
            </a:fld>
            <a:endParaRPr lang="en-US" dirty="0">
              <a:sym typeface="Arial"/>
            </a:endParaRPr>
          </a:p>
        </p:txBody>
      </p:sp>
      <p:sp>
        <p:nvSpPr>
          <p:cNvPr id="4" name="Text Placeholder 3"/>
          <p:cNvSpPr>
            <a:spLocks noGrp="1"/>
          </p:cNvSpPr>
          <p:nvPr>
            <p:ph type="body" idx="13"/>
          </p:nvPr>
        </p:nvSpPr>
        <p:spPr/>
        <p:txBody>
          <a:bodyPr/>
          <a:lstStyle/>
          <a:p>
            <a:r>
              <a:rPr lang="en-GB" dirty="0" smtClean="0"/>
              <a:t>Data Privacy Pack</a:t>
            </a:r>
          </a:p>
          <a:p>
            <a:r>
              <a:rPr lang="en-GB" dirty="0" smtClean="0"/>
              <a:t>Coco Pharmaceuticals Persona</a:t>
            </a:r>
          </a:p>
          <a:p>
            <a:endParaRPr lang="en-GB" dirty="0" smtClean="0"/>
          </a:p>
          <a:p>
            <a:r>
              <a:rPr lang="en-GB" dirty="0" smtClean="0"/>
              <a:t>Open source repositories</a:t>
            </a:r>
          </a:p>
          <a:p>
            <a:endParaRPr lang="en-GB" dirty="0"/>
          </a:p>
        </p:txBody>
      </p:sp>
      <p:sp>
        <p:nvSpPr>
          <p:cNvPr id="5" name="Rectangle 4"/>
          <p:cNvSpPr/>
          <p:nvPr/>
        </p:nvSpPr>
        <p:spPr>
          <a:xfrm>
            <a:off x="498964" y="3546641"/>
            <a:ext cx="5968131" cy="646331"/>
          </a:xfrm>
          <a:prstGeom prst="rect">
            <a:avLst/>
          </a:prstGeom>
        </p:spPr>
        <p:txBody>
          <a:bodyPr wrap="square">
            <a:spAutoFit/>
          </a:bodyPr>
          <a:lstStyle/>
          <a:p>
            <a:pPr marL="742950" lvl="1" indent="-285750">
              <a:buClr>
                <a:schemeClr val="accent1"/>
              </a:buClr>
              <a:buFont typeface="Arial"/>
              <a:buChar char="•"/>
            </a:pPr>
            <a:r>
              <a:rPr lang="en-GB" sz="1800" dirty="0">
                <a:hlinkClick r:id="rId2"/>
              </a:rPr>
              <a:t>https://github.com/odpi/data-governance</a:t>
            </a:r>
            <a:endParaRPr lang="en-GB" sz="1800" dirty="0"/>
          </a:p>
          <a:p>
            <a:pPr marL="742950" lvl="1" indent="-285750">
              <a:buClr>
                <a:schemeClr val="accent1"/>
              </a:buClr>
              <a:buFont typeface="Arial"/>
              <a:buChar char="•"/>
            </a:pPr>
            <a:r>
              <a:rPr lang="en-GB" sz="1800" dirty="0">
                <a:hlinkClick r:id="rId3"/>
              </a:rPr>
              <a:t>https://github.com/odpi/egeria</a:t>
            </a:r>
            <a:endParaRPr lang="en-GB" sz="1800" dirty="0"/>
          </a:p>
        </p:txBody>
      </p:sp>
      <p:sp>
        <p:nvSpPr>
          <p:cNvPr id="6" name="Rectangle 5"/>
          <p:cNvSpPr/>
          <p:nvPr/>
        </p:nvSpPr>
        <p:spPr>
          <a:xfrm>
            <a:off x="471160" y="2155976"/>
            <a:ext cx="5968131" cy="923330"/>
          </a:xfrm>
          <a:prstGeom prst="rect">
            <a:avLst/>
          </a:prstGeom>
        </p:spPr>
        <p:txBody>
          <a:bodyPr wrap="square">
            <a:spAutoFit/>
          </a:bodyPr>
          <a:lstStyle/>
          <a:p>
            <a:pPr marL="742950" lvl="1" indent="-285750">
              <a:buClr>
                <a:schemeClr val="accent1"/>
              </a:buClr>
              <a:buFont typeface="Arial"/>
              <a:buChar char="•"/>
            </a:pPr>
            <a:r>
              <a:rPr lang="en-GB" sz="1800" dirty="0">
                <a:hlinkClick r:id="rId4"/>
              </a:rPr>
              <a:t>https://odpi.github.io/data-governance/coco-pharmaceuticals/personas</a:t>
            </a:r>
            <a:r>
              <a:rPr lang="en-GB" sz="1800" dirty="0" smtClean="0">
                <a:hlinkClick r:id="rId4"/>
              </a:rPr>
              <a:t>/</a:t>
            </a:r>
            <a:endParaRPr lang="en-GB" sz="1800" dirty="0" smtClean="0"/>
          </a:p>
          <a:p>
            <a:pPr marL="742950" lvl="1" indent="-285750">
              <a:buClr>
                <a:schemeClr val="accent1"/>
              </a:buClr>
              <a:buFont typeface="Arial"/>
              <a:buChar char="•"/>
            </a:pPr>
            <a:r>
              <a:rPr lang="en-GB" sz="1800" dirty="0">
                <a:hlinkClick r:id="rId5"/>
              </a:rPr>
              <a:t>https://odpi.github.io/data-governance/roles</a:t>
            </a:r>
            <a:r>
              <a:rPr lang="en-GB" sz="1800" dirty="0" smtClean="0">
                <a:hlinkClick r:id="rId5"/>
              </a:rPr>
              <a:t>/</a:t>
            </a:r>
            <a:r>
              <a:rPr lang="en-GB" sz="1800" dirty="0" smtClean="0"/>
              <a:t> </a:t>
            </a:r>
            <a:endParaRPr lang="en-GB" sz="1800" dirty="0"/>
          </a:p>
        </p:txBody>
      </p:sp>
      <p:sp>
        <p:nvSpPr>
          <p:cNvPr id="10" name="Rectangle 9"/>
          <p:cNvSpPr/>
          <p:nvPr/>
        </p:nvSpPr>
        <p:spPr>
          <a:xfrm>
            <a:off x="460184" y="1517069"/>
            <a:ext cx="8395654" cy="369332"/>
          </a:xfrm>
          <a:prstGeom prst="rect">
            <a:avLst/>
          </a:prstGeom>
        </p:spPr>
        <p:txBody>
          <a:bodyPr wrap="square">
            <a:spAutoFit/>
          </a:bodyPr>
          <a:lstStyle/>
          <a:p>
            <a:pPr marL="742950" lvl="1" indent="-285750">
              <a:buClr>
                <a:schemeClr val="accent1"/>
              </a:buClr>
              <a:buFont typeface="Arial"/>
              <a:buChar char="•"/>
            </a:pPr>
            <a:r>
              <a:rPr lang="en-GB" sz="1800" dirty="0" smtClean="0">
                <a:hlinkClick r:id="rId5"/>
              </a:rPr>
              <a:t>https</a:t>
            </a:r>
            <a:r>
              <a:rPr lang="en-GB" sz="1800" dirty="0">
                <a:hlinkClick r:id="rId5"/>
              </a:rPr>
              <a:t>://odpi.github.io/data-governance</a:t>
            </a:r>
            <a:r>
              <a:rPr lang="en-GB" sz="1800" dirty="0" smtClean="0">
                <a:hlinkClick r:id="rId5"/>
              </a:rPr>
              <a:t>/data-privacy-pack/</a:t>
            </a:r>
            <a:r>
              <a:rPr lang="en-GB" sz="1800" dirty="0" smtClean="0"/>
              <a:t> </a:t>
            </a:r>
            <a:endParaRPr lang="en-GB" sz="1800" dirty="0"/>
          </a:p>
        </p:txBody>
      </p:sp>
    </p:spTree>
    <p:extLst>
      <p:ext uri="{BB962C8B-B14F-4D97-AF65-F5344CB8AC3E}">
        <p14:creationId xmlns:p14="http://schemas.microsoft.com/office/powerpoint/2010/main" val="34412327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074" name="Picture 2" descr="C:\Users\Tayyab\Desktop\gwallacelf\17.jpg"/>
          <p:cNvPicPr>
            <a:picLocks noChangeAspect="1" noChangeArrowheads="1"/>
          </p:cNvPicPr>
          <p:nvPr/>
        </p:nvPicPr>
        <p:blipFill rotWithShape="1">
          <a:blip r:embed="rId3"/>
          <a:srcRect b="32570"/>
          <a:stretch/>
        </p:blipFill>
        <p:spPr bwMode="auto">
          <a:xfrm>
            <a:off x="1502585" y="1148217"/>
            <a:ext cx="6193615" cy="2026058"/>
          </a:xfrm>
          <a:prstGeom prst="rect">
            <a:avLst/>
          </a:prstGeom>
          <a:noFill/>
        </p:spPr>
      </p:pic>
    </p:spTree>
    <p:extLst>
      <p:ext uri="{BB962C8B-B14F-4D97-AF65-F5344CB8AC3E}">
        <p14:creationId xmlns:p14="http://schemas.microsoft.com/office/powerpoint/2010/main" val="140881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smtClean="0"/>
              <a:t>Why focus on privacy?</a:t>
            </a:r>
            <a:endParaRPr lang="en-GB" dirty="0"/>
          </a:p>
        </p:txBody>
      </p:sp>
      <p:sp>
        <p:nvSpPr>
          <p:cNvPr id="4" name="Text Placeholder 3"/>
          <p:cNvSpPr>
            <a:spLocks noGrp="1"/>
          </p:cNvSpPr>
          <p:nvPr>
            <p:ph type="body" idx="13"/>
          </p:nvPr>
        </p:nvSpPr>
        <p:spPr/>
        <p:txBody>
          <a:bodyPr>
            <a:normAutofit fontScale="92500"/>
          </a:bodyPr>
          <a:lstStyle/>
          <a:p>
            <a:r>
              <a:rPr lang="en-GB" dirty="0" smtClean="0"/>
              <a:t>Recent legislation, such as the European Union General Data Protection Regulation (GDPR) establishes specific requirements that impact all organizations that processes personal data.</a:t>
            </a:r>
          </a:p>
          <a:p>
            <a:r>
              <a:rPr lang="en-GB" dirty="0" smtClean="0"/>
              <a:t>The definition of personal data is very broad.</a:t>
            </a:r>
          </a:p>
          <a:p>
            <a:r>
              <a:rPr lang="en-GB" dirty="0" smtClean="0"/>
              <a:t>The requirements and new rights of data subjects have a broad impact on the way that organizations operate.</a:t>
            </a:r>
          </a:p>
          <a:p>
            <a:r>
              <a:rPr lang="en-GB" dirty="0" smtClean="0"/>
              <a:t>Privacy is now an important topic for all.</a:t>
            </a:r>
            <a:endParaRPr lang="en-GB" dirty="0"/>
          </a:p>
        </p:txBody>
      </p:sp>
    </p:spTree>
    <p:extLst>
      <p:ext uri="{BB962C8B-B14F-4D97-AF65-F5344CB8AC3E}">
        <p14:creationId xmlns:p14="http://schemas.microsoft.com/office/powerpoint/2010/main" val="56886287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European Union GDPR</a:t>
            </a:r>
            <a:endParaRPr lang="en-GB" dirty="0"/>
          </a:p>
        </p:txBody>
      </p:sp>
      <p:sp>
        <p:nvSpPr>
          <p:cNvPr id="3" name="Slide Number Placeholder 2"/>
          <p:cNvSpPr>
            <a:spLocks noGrp="1"/>
          </p:cNvSpPr>
          <p:nvPr>
            <p:ph type="sldNum" idx="12"/>
          </p:nvPr>
        </p:nvSpPr>
        <p:spPr/>
        <p:txBody>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smtClean="0">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8</a:t>
            </a:fld>
            <a:endParaRPr lang="en-US" sz="1000" b="0" i="0" u="none" strike="noStrike" cap="none" dirty="0">
              <a:solidFill>
                <a:srgbClr val="434343"/>
              </a:solidFill>
              <a:latin typeface="Arial"/>
              <a:ea typeface="Arial"/>
              <a:cs typeface="Arial"/>
              <a:sym typeface="Arial"/>
            </a:endParaRPr>
          </a:p>
        </p:txBody>
      </p:sp>
      <p:pic>
        <p:nvPicPr>
          <p:cNvPr id="6" name="Picture 5" descr="Screen Shot 2018-07-12 at 08.27.2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7484"/>
            <a:ext cx="9144000" cy="2486212"/>
          </a:xfrm>
          <a:prstGeom prst="rect">
            <a:avLst/>
          </a:prstGeom>
        </p:spPr>
      </p:pic>
      <p:sp>
        <p:nvSpPr>
          <p:cNvPr id="7" name="Rectangle 6"/>
          <p:cNvSpPr/>
          <p:nvPr/>
        </p:nvSpPr>
        <p:spPr>
          <a:xfrm>
            <a:off x="5154142" y="3257239"/>
            <a:ext cx="2853186" cy="220830"/>
          </a:xfrm>
          <a:prstGeom prst="rect">
            <a:avLst/>
          </a:prstGeom>
          <a:solidFill>
            <a:srgbClr val="FFFF00">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p:cNvSpPr/>
          <p:nvPr/>
        </p:nvSpPr>
        <p:spPr>
          <a:xfrm>
            <a:off x="1325351" y="4069822"/>
            <a:ext cx="5872039" cy="523220"/>
          </a:xfrm>
          <a:prstGeom prst="rect">
            <a:avLst/>
          </a:prstGeom>
        </p:spPr>
        <p:txBody>
          <a:bodyPr wrap="square">
            <a:spAutoFit/>
          </a:bodyPr>
          <a:lstStyle/>
          <a:p>
            <a:r>
              <a:rPr lang="en-GB" dirty="0">
                <a:hlinkClick r:id="rId3"/>
              </a:rPr>
              <a:t>https://ec.europa.eu/commission/priorities/justice-and-fundamental-rights/data-protection/2018-reform-eu-data-protection-</a:t>
            </a:r>
            <a:r>
              <a:rPr lang="en-GB" dirty="0" smtClean="0">
                <a:hlinkClick r:id="rId3"/>
              </a:rPr>
              <a:t>rules_en</a:t>
            </a:r>
            <a:r>
              <a:rPr lang="en-GB" dirty="0" smtClean="0"/>
              <a:t> </a:t>
            </a:r>
            <a:endParaRPr lang="en-GB" dirty="0"/>
          </a:p>
        </p:txBody>
      </p:sp>
    </p:spTree>
    <p:extLst>
      <p:ext uri="{BB962C8B-B14F-4D97-AF65-F5344CB8AC3E}">
        <p14:creationId xmlns:p14="http://schemas.microsoft.com/office/powerpoint/2010/main" val="111329008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smtClean="0"/>
              <a:t>Privacy legislation is spreading</a:t>
            </a:r>
            <a:endParaRPr lang="en-GB" dirty="0"/>
          </a:p>
        </p:txBody>
      </p:sp>
      <p:sp>
        <p:nvSpPr>
          <p:cNvPr id="5" name="Rectangle 4"/>
          <p:cNvSpPr/>
          <p:nvPr/>
        </p:nvSpPr>
        <p:spPr>
          <a:xfrm>
            <a:off x="4572000" y="4465694"/>
            <a:ext cx="4572000" cy="523220"/>
          </a:xfrm>
          <a:prstGeom prst="rect">
            <a:avLst/>
          </a:prstGeom>
        </p:spPr>
        <p:txBody>
          <a:bodyPr>
            <a:spAutoFit/>
          </a:bodyPr>
          <a:lstStyle/>
          <a:p>
            <a:r>
              <a:rPr lang="en-GB" dirty="0">
                <a:hlinkClick r:id="rId2"/>
              </a:rPr>
              <a:t>https://www.firstsanfranciscopartners.com/blog/california-consumer-privacy-act-of-2018-vs-gdpr</a:t>
            </a:r>
            <a:endParaRPr lang="en-GB" dirty="0"/>
          </a:p>
        </p:txBody>
      </p:sp>
      <p:pic>
        <p:nvPicPr>
          <p:cNvPr id="6" name="Picture 5" descr="Screen Shot 2018-07-12 at 09.12.0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700" y="1763859"/>
            <a:ext cx="3738143" cy="2235004"/>
          </a:xfrm>
          <a:prstGeom prst="rect">
            <a:avLst/>
          </a:prstGeom>
        </p:spPr>
      </p:pic>
      <p:pic>
        <p:nvPicPr>
          <p:cNvPr id="7" name="Picture 6" descr="Screen Shot 2018-07-12 at 09.11.5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4290" y="976436"/>
            <a:ext cx="6719710" cy="919239"/>
          </a:xfrm>
          <a:prstGeom prst="rect">
            <a:avLst/>
          </a:prstGeom>
        </p:spPr>
      </p:pic>
      <p:pic>
        <p:nvPicPr>
          <p:cNvPr id="8" name="Picture 7" descr="Screen Shot 2018-07-12 at 09.11.2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3022" y="2658858"/>
            <a:ext cx="6180978" cy="1576597"/>
          </a:xfrm>
          <a:prstGeom prst="rect">
            <a:avLst/>
          </a:prstGeom>
        </p:spPr>
      </p:pic>
      <p:sp>
        <p:nvSpPr>
          <p:cNvPr id="9" name="Rectangle 8"/>
          <p:cNvSpPr/>
          <p:nvPr/>
        </p:nvSpPr>
        <p:spPr>
          <a:xfrm>
            <a:off x="446380" y="4311805"/>
            <a:ext cx="2469283" cy="307777"/>
          </a:xfrm>
          <a:prstGeom prst="rect">
            <a:avLst/>
          </a:prstGeom>
        </p:spPr>
        <p:txBody>
          <a:bodyPr wrap="none">
            <a:spAutoFit/>
          </a:bodyPr>
          <a:lstStyle/>
          <a:p>
            <a:r>
              <a:rPr lang="en-GB" b="1" dirty="0">
                <a:hlinkClick r:id="rId6"/>
              </a:rPr>
              <a:t>https://www.caprivacy.org</a:t>
            </a:r>
            <a:r>
              <a:rPr lang="en-GB" b="1" dirty="0" smtClean="0">
                <a:hlinkClick r:id="rId6"/>
              </a:rPr>
              <a:t>/</a:t>
            </a:r>
            <a:r>
              <a:rPr lang="en-GB" b="1" dirty="0" smtClean="0"/>
              <a:t> </a:t>
            </a:r>
          </a:p>
        </p:txBody>
      </p:sp>
    </p:spTree>
    <p:extLst>
      <p:ext uri="{BB962C8B-B14F-4D97-AF65-F5344CB8AC3E}">
        <p14:creationId xmlns:p14="http://schemas.microsoft.com/office/powerpoint/2010/main" val="276501480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imple-light-2">
  <a:themeElements>
    <a:clrScheme name="Hyperledger">
      <a:dk1>
        <a:srgbClr val="FFFFFF"/>
      </a:dk1>
      <a:lt1>
        <a:srgbClr val="595959"/>
      </a:lt1>
      <a:dk2>
        <a:srgbClr val="FFFFFF"/>
      </a:dk2>
      <a:lt2>
        <a:srgbClr val="595959"/>
      </a:lt2>
      <a:accent1>
        <a:srgbClr val="00B0F0"/>
      </a:accent1>
      <a:accent2>
        <a:srgbClr val="595959"/>
      </a:accent2>
      <a:accent3>
        <a:srgbClr val="00B0F0"/>
      </a:accent3>
      <a:accent4>
        <a:srgbClr val="595959"/>
      </a:accent4>
      <a:accent5>
        <a:srgbClr val="00B0F0"/>
      </a:accent5>
      <a:accent6>
        <a:srgbClr val="595959"/>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8FE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19436</TotalTime>
  <Words>2688</Words>
  <Application>Microsoft Macintosh PowerPoint</Application>
  <PresentationFormat>On-screen Show (16:9)</PresentationFormat>
  <Paragraphs>373</Paragraphs>
  <Slides>69</Slides>
  <Notes>3</Notes>
  <HiddenSlides>0</HiddenSlides>
  <MMClips>0</MMClips>
  <ScaleCrop>false</ScaleCrop>
  <HeadingPairs>
    <vt:vector size="4" baseType="variant">
      <vt:variant>
        <vt:lpstr>Theme</vt:lpstr>
      </vt:variant>
      <vt:variant>
        <vt:i4>1</vt:i4>
      </vt:variant>
      <vt:variant>
        <vt:lpstr>Slide Titles</vt:lpstr>
      </vt:variant>
      <vt:variant>
        <vt:i4>69</vt:i4>
      </vt:variant>
    </vt:vector>
  </HeadingPairs>
  <TitlesOfParts>
    <vt:vector size="70" baseType="lpstr">
      <vt:lpstr>simple-light-2</vt:lpstr>
      <vt:lpstr>Managing Privacy ODPi Data Privacy Pack</vt:lpstr>
      <vt:lpstr>TODAY’S Speaker</vt:lpstr>
      <vt:lpstr>Introduction to ODPi Egeria/Data Governance</vt:lpstr>
      <vt:lpstr>ODPi Data Privacy Pack</vt:lpstr>
      <vt:lpstr>Agenda for today’s webinar</vt:lpstr>
      <vt:lpstr>The Privacy Challenge</vt:lpstr>
      <vt:lpstr>Why focus on privacy?</vt:lpstr>
      <vt:lpstr>European Union GDPR</vt:lpstr>
      <vt:lpstr>Privacy legislation is spreading</vt:lpstr>
      <vt:lpstr>Introducing Coco Pharmaceuticals</vt:lpstr>
      <vt:lpstr>Coco Pharmaceuticals  fictitious organization</vt:lpstr>
      <vt:lpstr>Coco Pharmaceuticals Persona</vt:lpstr>
      <vt:lpstr>Privacy Officer</vt:lpstr>
      <vt:lpstr>Faith Broker</vt:lpstr>
      <vt:lpstr>What is personal data?</vt:lpstr>
      <vt:lpstr>Personal Data Categories</vt:lpstr>
      <vt:lpstr>Digital Service Lifecycle</vt:lpstr>
      <vt:lpstr>Most digital services should design for processing personal data</vt:lpstr>
      <vt:lpstr>Digital Service Lifecycle</vt:lpstr>
      <vt:lpstr>Building a new digital service</vt:lpstr>
      <vt:lpstr>Overview of the scenario</vt:lpstr>
      <vt:lpstr>Initial discussions</vt:lpstr>
      <vt:lpstr>Five key questions to answer</vt:lpstr>
      <vt:lpstr>Initial sketch of the clinical trial’s solution</vt:lpstr>
      <vt:lpstr>Additional questions from Faith</vt:lpstr>
      <vt:lpstr>Digital Service Lifecycle</vt:lpstr>
      <vt:lpstr>Data Value Assessment</vt:lpstr>
      <vt:lpstr>Data Processing Impact Assessment</vt:lpstr>
      <vt:lpstr>Digital Service Purchase and Use</vt:lpstr>
      <vt:lpstr>Consent Landscape</vt:lpstr>
      <vt:lpstr>Data Subject Rights</vt:lpstr>
      <vt:lpstr>More detailed solution design</vt:lpstr>
      <vt:lpstr>Data processing descriptions</vt:lpstr>
      <vt:lpstr>Structure of the data processing description</vt:lpstr>
      <vt:lpstr>Red flags relating to processing statements</vt:lpstr>
      <vt:lpstr>Digital Service Development</vt:lpstr>
      <vt:lpstr>Integration services</vt:lpstr>
      <vt:lpstr>Integration services</vt:lpstr>
      <vt:lpstr>Data processing certification</vt:lpstr>
      <vt:lpstr>Deployment</vt:lpstr>
      <vt:lpstr>Security Certification</vt:lpstr>
      <vt:lpstr>Data use report</vt:lpstr>
      <vt:lpstr>Data breach incident</vt:lpstr>
      <vt:lpstr>Managing data breaches</vt:lpstr>
      <vt:lpstr>Who should support the data breach incident?</vt:lpstr>
      <vt:lpstr>Data Breach Impact Assessment</vt:lpstr>
      <vt:lpstr>Data Science Example</vt:lpstr>
      <vt:lpstr>The perils of reusing data …</vt:lpstr>
      <vt:lpstr>The perils of reusing data …</vt:lpstr>
      <vt:lpstr>Even though this is an internal service …</vt:lpstr>
      <vt:lpstr>The (Meta)data Catalog(ue)</vt:lpstr>
      <vt:lpstr>Digital Service Lifecycle</vt:lpstr>
      <vt:lpstr>Data Processing Descriptions are a key part of the metadata catalog</vt:lpstr>
      <vt:lpstr>Extensions to Egeria</vt:lpstr>
      <vt:lpstr>Today’s reality</vt:lpstr>
      <vt:lpstr>What needs to change?</vt:lpstr>
      <vt:lpstr>Open metadata management ecosystem</vt:lpstr>
      <vt:lpstr>Open metadata data model</vt:lpstr>
      <vt:lpstr>Open metadata data model</vt:lpstr>
      <vt:lpstr>Extensions to Egeria</vt:lpstr>
      <vt:lpstr>Personal data classification</vt:lpstr>
      <vt:lpstr>Data sharing scopes</vt:lpstr>
      <vt:lpstr>Data processing actions and purposes</vt:lpstr>
      <vt:lpstr>Summary and next steps</vt:lpstr>
      <vt:lpstr>Summary and next steps</vt:lpstr>
      <vt:lpstr>ODPi - co-creation with practitioners</vt:lpstr>
      <vt:lpstr>PowerPoint Presentation</vt:lpstr>
      <vt:lpstr>Links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Overview</dc:title>
  <dc:creator>Greg Wallace</dc:creator>
  <cp:lastModifiedBy>Mandy Chessell</cp:lastModifiedBy>
  <cp:revision>616</cp:revision>
  <cp:lastPrinted>2017-02-09T06:11:25Z</cp:lastPrinted>
  <dcterms:modified xsi:type="dcterms:W3CDTF">2018-07-12T11:43:14Z</dcterms:modified>
</cp:coreProperties>
</file>